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0" r:id="rId1"/>
  </p:sldMasterIdLst>
  <p:notesMasterIdLst>
    <p:notesMasterId r:id="rId50"/>
  </p:notesMasterIdLst>
  <p:handoutMasterIdLst>
    <p:handoutMasterId r:id="rId51"/>
  </p:handoutMasterIdLst>
  <p:sldIdLst>
    <p:sldId id="256" r:id="rId2"/>
    <p:sldId id="258" r:id="rId3"/>
    <p:sldId id="260" r:id="rId4"/>
    <p:sldId id="261" r:id="rId5"/>
    <p:sldId id="290" r:id="rId6"/>
    <p:sldId id="291" r:id="rId7"/>
    <p:sldId id="293" r:id="rId8"/>
    <p:sldId id="294" r:id="rId9"/>
    <p:sldId id="296" r:id="rId10"/>
    <p:sldId id="295" r:id="rId11"/>
    <p:sldId id="297" r:id="rId12"/>
    <p:sldId id="298" r:id="rId13"/>
    <p:sldId id="299" r:id="rId14"/>
    <p:sldId id="288" r:id="rId15"/>
    <p:sldId id="262" r:id="rId16"/>
    <p:sldId id="263" r:id="rId17"/>
    <p:sldId id="264" r:id="rId18"/>
    <p:sldId id="265" r:id="rId19"/>
    <p:sldId id="268" r:id="rId20"/>
    <p:sldId id="269" r:id="rId21"/>
    <p:sldId id="270" r:id="rId22"/>
    <p:sldId id="271" r:id="rId23"/>
    <p:sldId id="272" r:id="rId24"/>
    <p:sldId id="318" r:id="rId25"/>
    <p:sldId id="273" r:id="rId26"/>
    <p:sldId id="276" r:id="rId27"/>
    <p:sldId id="278" r:id="rId28"/>
    <p:sldId id="279" r:id="rId29"/>
    <p:sldId id="280" r:id="rId30"/>
    <p:sldId id="281" r:id="rId31"/>
    <p:sldId id="282" r:id="rId32"/>
    <p:sldId id="283" r:id="rId33"/>
    <p:sldId id="285" r:id="rId34"/>
    <p:sldId id="284" r:id="rId35"/>
    <p:sldId id="317" r:id="rId36"/>
    <p:sldId id="300" r:id="rId37"/>
    <p:sldId id="301" r:id="rId38"/>
    <p:sldId id="308" r:id="rId39"/>
    <p:sldId id="309" r:id="rId40"/>
    <p:sldId id="310" r:id="rId41"/>
    <p:sldId id="302" r:id="rId42"/>
    <p:sldId id="311" r:id="rId43"/>
    <p:sldId id="305" r:id="rId44"/>
    <p:sldId id="306" r:id="rId45"/>
    <p:sldId id="314" r:id="rId46"/>
    <p:sldId id="313" r:id="rId47"/>
    <p:sldId id="316" r:id="rId48"/>
    <p:sldId id="312" r:id="rId4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45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8" Type="http://schemas.openxmlformats.org/officeDocument/2006/relationships/customXml" Target="../customXml/item3.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ustomXml" Target="../customXml/item2.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1"/>
            <a:ext cx="3038145" cy="464205"/>
          </a:xfrm>
          <a:prstGeom prst="rect">
            <a:avLst/>
          </a:prstGeom>
          <a:noFill/>
          <a:ln w="9525">
            <a:noFill/>
            <a:miter lim="800000"/>
            <a:headEnd/>
            <a:tailEnd/>
          </a:ln>
          <a:effectLst/>
        </p:spPr>
        <p:txBody>
          <a:bodyPr vert="horz" wrap="square" lIns="91637" tIns="45818" rIns="91637" bIns="45818" numCol="1" anchor="t" anchorCtr="0" compatLnSpc="1">
            <a:prstTxWarp prst="textNoShape">
              <a:avLst/>
            </a:prstTxWarp>
          </a:bodyPr>
          <a:lstStyle>
            <a:lvl1pPr eaLnBrk="1" hangingPunct="1">
              <a:defRPr sz="1200"/>
            </a:lvl1pPr>
          </a:lstStyle>
          <a:p>
            <a:pPr>
              <a:defRPr/>
            </a:pPr>
            <a:endParaRPr lang="en-US"/>
          </a:p>
        </p:txBody>
      </p:sp>
      <p:sp>
        <p:nvSpPr>
          <p:cNvPr id="125955" name="Rectangle 3"/>
          <p:cNvSpPr>
            <a:spLocks noGrp="1" noChangeArrowheads="1"/>
          </p:cNvSpPr>
          <p:nvPr>
            <p:ph type="dt" sz="quarter" idx="1"/>
          </p:nvPr>
        </p:nvSpPr>
        <p:spPr bwMode="auto">
          <a:xfrm>
            <a:off x="3970734" y="1"/>
            <a:ext cx="3038145" cy="464205"/>
          </a:xfrm>
          <a:prstGeom prst="rect">
            <a:avLst/>
          </a:prstGeom>
          <a:noFill/>
          <a:ln w="9525">
            <a:noFill/>
            <a:miter lim="800000"/>
            <a:headEnd/>
            <a:tailEnd/>
          </a:ln>
          <a:effectLst/>
        </p:spPr>
        <p:txBody>
          <a:bodyPr vert="horz" wrap="square" lIns="91637" tIns="45818" rIns="91637" bIns="45818" numCol="1" anchor="t" anchorCtr="0" compatLnSpc="1">
            <a:prstTxWarp prst="textNoShape">
              <a:avLst/>
            </a:prstTxWarp>
          </a:bodyPr>
          <a:lstStyle>
            <a:lvl1pPr algn="r" eaLnBrk="1" hangingPunct="1">
              <a:defRPr sz="1200"/>
            </a:lvl1pPr>
          </a:lstStyle>
          <a:p>
            <a:pPr>
              <a:defRPr/>
            </a:pPr>
            <a:endParaRPr lang="en-US"/>
          </a:p>
        </p:txBody>
      </p:sp>
      <p:sp>
        <p:nvSpPr>
          <p:cNvPr id="125956" name="Rectangle 4"/>
          <p:cNvSpPr>
            <a:spLocks noGrp="1" noChangeArrowheads="1"/>
          </p:cNvSpPr>
          <p:nvPr>
            <p:ph type="ftr" sz="quarter" idx="2"/>
          </p:nvPr>
        </p:nvSpPr>
        <p:spPr bwMode="auto">
          <a:xfrm>
            <a:off x="0" y="8830659"/>
            <a:ext cx="3038145" cy="464205"/>
          </a:xfrm>
          <a:prstGeom prst="rect">
            <a:avLst/>
          </a:prstGeom>
          <a:noFill/>
          <a:ln w="9525">
            <a:noFill/>
            <a:miter lim="800000"/>
            <a:headEnd/>
            <a:tailEnd/>
          </a:ln>
          <a:effectLst/>
        </p:spPr>
        <p:txBody>
          <a:bodyPr vert="horz" wrap="square" lIns="91637" tIns="45818" rIns="91637" bIns="45818" numCol="1" anchor="b" anchorCtr="0" compatLnSpc="1">
            <a:prstTxWarp prst="textNoShape">
              <a:avLst/>
            </a:prstTxWarp>
          </a:bodyPr>
          <a:lstStyle>
            <a:lvl1pPr eaLnBrk="1" hangingPunct="1">
              <a:defRPr sz="1200"/>
            </a:lvl1pPr>
          </a:lstStyle>
          <a:p>
            <a:pPr>
              <a:defRPr/>
            </a:pPr>
            <a:endParaRPr lang="en-US"/>
          </a:p>
        </p:txBody>
      </p:sp>
      <p:sp>
        <p:nvSpPr>
          <p:cNvPr id="125957" name="Rectangle 5"/>
          <p:cNvSpPr>
            <a:spLocks noGrp="1" noChangeArrowheads="1"/>
          </p:cNvSpPr>
          <p:nvPr>
            <p:ph type="sldNum" sz="quarter" idx="3"/>
          </p:nvPr>
        </p:nvSpPr>
        <p:spPr bwMode="auto">
          <a:xfrm>
            <a:off x="3970734" y="8830659"/>
            <a:ext cx="3038145" cy="464205"/>
          </a:xfrm>
          <a:prstGeom prst="rect">
            <a:avLst/>
          </a:prstGeom>
          <a:noFill/>
          <a:ln w="9525">
            <a:noFill/>
            <a:miter lim="800000"/>
            <a:headEnd/>
            <a:tailEnd/>
          </a:ln>
          <a:effectLst/>
        </p:spPr>
        <p:txBody>
          <a:bodyPr vert="horz" wrap="square" lIns="91637" tIns="45818" rIns="91637" bIns="45818" numCol="1" anchor="b" anchorCtr="0" compatLnSpc="1">
            <a:prstTxWarp prst="textNoShape">
              <a:avLst/>
            </a:prstTxWarp>
          </a:bodyPr>
          <a:lstStyle>
            <a:lvl1pPr algn="r" eaLnBrk="1" hangingPunct="1">
              <a:defRPr sz="1200"/>
            </a:lvl1pPr>
          </a:lstStyle>
          <a:p>
            <a:pPr>
              <a:defRPr/>
            </a:pPr>
            <a:fld id="{1637D88C-9F5C-427D-8FD7-8DAC912E825D}"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1"/>
            <a:ext cx="3038145" cy="464205"/>
          </a:xfrm>
          <a:prstGeom prst="rect">
            <a:avLst/>
          </a:prstGeom>
          <a:noFill/>
          <a:ln w="9525">
            <a:noFill/>
            <a:miter lim="800000"/>
            <a:headEnd/>
            <a:tailEnd/>
          </a:ln>
          <a:effectLst/>
        </p:spPr>
        <p:txBody>
          <a:bodyPr vert="horz" wrap="square" lIns="91637" tIns="45818" rIns="91637" bIns="45818" numCol="1" anchor="t" anchorCtr="0" compatLnSpc="1">
            <a:prstTxWarp prst="textNoShape">
              <a:avLst/>
            </a:prstTxWarp>
          </a:bodyPr>
          <a:lstStyle>
            <a:lvl1pPr eaLnBrk="1" hangingPunct="1">
              <a:defRPr sz="1200"/>
            </a:lvl1pPr>
          </a:lstStyle>
          <a:p>
            <a:pPr>
              <a:defRPr/>
            </a:pPr>
            <a:endParaRPr lang="en-US"/>
          </a:p>
        </p:txBody>
      </p:sp>
      <p:sp>
        <p:nvSpPr>
          <p:cNvPr id="129027" name="Rectangle 3"/>
          <p:cNvSpPr>
            <a:spLocks noGrp="1" noChangeArrowheads="1"/>
          </p:cNvSpPr>
          <p:nvPr>
            <p:ph type="dt" idx="1"/>
          </p:nvPr>
        </p:nvSpPr>
        <p:spPr bwMode="auto">
          <a:xfrm>
            <a:off x="3970734" y="1"/>
            <a:ext cx="3038145" cy="464205"/>
          </a:xfrm>
          <a:prstGeom prst="rect">
            <a:avLst/>
          </a:prstGeom>
          <a:noFill/>
          <a:ln w="9525">
            <a:noFill/>
            <a:miter lim="800000"/>
            <a:headEnd/>
            <a:tailEnd/>
          </a:ln>
          <a:effectLst/>
        </p:spPr>
        <p:txBody>
          <a:bodyPr vert="horz" wrap="square" lIns="91637" tIns="45818" rIns="91637" bIns="45818" numCol="1" anchor="t" anchorCtr="0" compatLnSpc="1">
            <a:prstTxWarp prst="textNoShape">
              <a:avLst/>
            </a:prstTxWarp>
          </a:bodyPr>
          <a:lstStyle>
            <a:lvl1pPr algn="r" eaLnBrk="1" hangingPunct="1">
              <a:defRPr sz="1200"/>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129029" name="Rectangle 5"/>
          <p:cNvSpPr>
            <a:spLocks noGrp="1" noChangeArrowheads="1"/>
          </p:cNvSpPr>
          <p:nvPr>
            <p:ph type="body" sz="quarter" idx="3"/>
          </p:nvPr>
        </p:nvSpPr>
        <p:spPr bwMode="auto">
          <a:xfrm>
            <a:off x="701345" y="4416099"/>
            <a:ext cx="5607711" cy="4182457"/>
          </a:xfrm>
          <a:prstGeom prst="rect">
            <a:avLst/>
          </a:prstGeom>
          <a:noFill/>
          <a:ln w="9525">
            <a:noFill/>
            <a:miter lim="800000"/>
            <a:headEnd/>
            <a:tailEnd/>
          </a:ln>
          <a:effectLst/>
        </p:spPr>
        <p:txBody>
          <a:bodyPr vert="horz" wrap="square" lIns="91637" tIns="45818" rIns="91637" bIns="458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9030" name="Rectangle 6"/>
          <p:cNvSpPr>
            <a:spLocks noGrp="1" noChangeArrowheads="1"/>
          </p:cNvSpPr>
          <p:nvPr>
            <p:ph type="ftr" sz="quarter" idx="4"/>
          </p:nvPr>
        </p:nvSpPr>
        <p:spPr bwMode="auto">
          <a:xfrm>
            <a:off x="0" y="8830659"/>
            <a:ext cx="3038145" cy="464205"/>
          </a:xfrm>
          <a:prstGeom prst="rect">
            <a:avLst/>
          </a:prstGeom>
          <a:noFill/>
          <a:ln w="9525">
            <a:noFill/>
            <a:miter lim="800000"/>
            <a:headEnd/>
            <a:tailEnd/>
          </a:ln>
          <a:effectLst/>
        </p:spPr>
        <p:txBody>
          <a:bodyPr vert="horz" wrap="square" lIns="91637" tIns="45818" rIns="91637" bIns="45818" numCol="1" anchor="b" anchorCtr="0" compatLnSpc="1">
            <a:prstTxWarp prst="textNoShape">
              <a:avLst/>
            </a:prstTxWarp>
          </a:bodyPr>
          <a:lstStyle>
            <a:lvl1pPr eaLnBrk="1" hangingPunct="1">
              <a:defRPr sz="1200"/>
            </a:lvl1pPr>
          </a:lstStyle>
          <a:p>
            <a:pPr>
              <a:defRPr/>
            </a:pPr>
            <a:endParaRPr lang="en-US"/>
          </a:p>
        </p:txBody>
      </p:sp>
      <p:sp>
        <p:nvSpPr>
          <p:cNvPr id="129031" name="Rectangle 7"/>
          <p:cNvSpPr>
            <a:spLocks noGrp="1" noChangeArrowheads="1"/>
          </p:cNvSpPr>
          <p:nvPr>
            <p:ph type="sldNum" sz="quarter" idx="5"/>
          </p:nvPr>
        </p:nvSpPr>
        <p:spPr bwMode="auto">
          <a:xfrm>
            <a:off x="3970734" y="8830659"/>
            <a:ext cx="3038145" cy="464205"/>
          </a:xfrm>
          <a:prstGeom prst="rect">
            <a:avLst/>
          </a:prstGeom>
          <a:noFill/>
          <a:ln w="9525">
            <a:noFill/>
            <a:miter lim="800000"/>
            <a:headEnd/>
            <a:tailEnd/>
          </a:ln>
          <a:effectLst/>
        </p:spPr>
        <p:txBody>
          <a:bodyPr vert="horz" wrap="square" lIns="91637" tIns="45818" rIns="91637" bIns="45818" numCol="1" anchor="b" anchorCtr="0" compatLnSpc="1">
            <a:prstTxWarp prst="textNoShape">
              <a:avLst/>
            </a:prstTxWarp>
          </a:bodyPr>
          <a:lstStyle>
            <a:lvl1pPr algn="r" eaLnBrk="1" hangingPunct="1">
              <a:defRPr sz="1200"/>
            </a:lvl1pPr>
          </a:lstStyle>
          <a:p>
            <a:pPr>
              <a:defRPr/>
            </a:pPr>
            <a:fld id="{47F8D900-CFD4-47C9-92F8-6713E224FC3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961FBDAE-C0C2-4BD6-B76C-7563C8975DB0}" type="slidenum">
              <a:rPr lang="en-US" smtClean="0"/>
              <a:pPr/>
              <a:t>1</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911D40A-D564-4E05-88F0-A24EE08F52A8}"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50A7354-77F0-4F2E-BA31-61A6E3D3914F}"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28B6C41-D04C-43E4-A7AB-69DC8D2A49A4}"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E2A290E-E447-462A-90CA-AEA2BE7F4771}"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4EECB8B-5F2B-4EDF-BE7B-44D35CC80BEC}"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35D3874-31CF-4458-A377-1200C08B8DD7}"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7DBCCDD-0861-46A5-BE4D-F4F66DD14A0E}"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1D05676-08C4-489F-A58D-19E9B9FBE6D3}"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0A98654-9952-4E13-B606-DC3F70E7AF01}"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F20E8D1-A79B-414A-9EED-7FC80C31D3FF}"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566DEA2-A609-43CC-9F1B-AE8637858ADD}"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E3ED819-B047-4243-AC41-D225C7338F56}"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flsenate.gov/Laws/Statutes/2013/112.312"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ctrTitle"/>
          </p:nvPr>
        </p:nvSpPr>
        <p:spPr>
          <a:xfrm>
            <a:off x="457200" y="609600"/>
            <a:ext cx="8229600" cy="1447800"/>
          </a:xfrm>
        </p:spPr>
        <p:txBody>
          <a:bodyPr>
            <a:noAutofit/>
          </a:bodyPr>
          <a:lstStyle/>
          <a:p>
            <a:pPr algn="ctr" eaLnBrk="1" fontAlgn="auto" hangingPunct="1">
              <a:spcAft>
                <a:spcPts val="0"/>
              </a:spcAft>
              <a:defRPr/>
            </a:pPr>
            <a:r>
              <a:rPr lang="en-US" sz="3600" b="1" dirty="0" smtClean="0">
                <a:solidFill>
                  <a:schemeClr val="tx2">
                    <a:tint val="100000"/>
                    <a:shade val="90000"/>
                    <a:satMod val="250000"/>
                    <a:alpha val="100000"/>
                  </a:schemeClr>
                </a:solidFill>
                <a:latin typeface="Garamond" pitchFamily="18" charset="0"/>
              </a:rPr>
              <a:t>School Board Ethics Training</a:t>
            </a:r>
          </a:p>
        </p:txBody>
      </p:sp>
      <p:sp>
        <p:nvSpPr>
          <p:cNvPr id="10243" name="Rectangle 3"/>
          <p:cNvSpPr>
            <a:spLocks noGrp="1" noChangeArrowheads="1"/>
          </p:cNvSpPr>
          <p:nvPr>
            <p:ph type="subTitle" idx="1"/>
          </p:nvPr>
        </p:nvSpPr>
        <p:spPr>
          <a:xfrm>
            <a:off x="152400" y="2438400"/>
            <a:ext cx="8763000" cy="4191000"/>
          </a:xfrm>
        </p:spPr>
        <p:txBody>
          <a:bodyPr>
            <a:normAutofit/>
          </a:bodyPr>
          <a:lstStyle/>
          <a:p>
            <a:pPr algn="ctr" eaLnBrk="1" hangingPunct="1">
              <a:spcBef>
                <a:spcPts val="600"/>
              </a:spcBef>
            </a:pPr>
            <a:r>
              <a:rPr lang="en-US" sz="2400" dirty="0" smtClean="0">
                <a:solidFill>
                  <a:schemeClr val="tx1"/>
                </a:solidFill>
                <a:latin typeface="Garamond" pitchFamily="18" charset="0"/>
              </a:rPr>
              <a:t>December 17, 2013</a:t>
            </a:r>
          </a:p>
          <a:p>
            <a:pPr algn="ctr" eaLnBrk="1" hangingPunct="1">
              <a:spcBef>
                <a:spcPts val="600"/>
              </a:spcBef>
            </a:pPr>
            <a:endParaRPr lang="en-US" sz="2800" dirty="0" smtClean="0">
              <a:solidFill>
                <a:schemeClr val="tx1"/>
              </a:solidFill>
              <a:latin typeface="Garamond" pitchFamily="18" charset="0"/>
            </a:endParaRPr>
          </a:p>
          <a:p>
            <a:pPr algn="ctr" eaLnBrk="1" hangingPunct="1">
              <a:lnSpc>
                <a:spcPts val="2800"/>
              </a:lnSpc>
            </a:pPr>
            <a:r>
              <a:rPr lang="en-US" sz="2400" dirty="0" smtClean="0">
                <a:solidFill>
                  <a:schemeClr val="tx1"/>
                </a:solidFill>
                <a:latin typeface="Garamond" pitchFamily="18" charset="0"/>
              </a:rPr>
              <a:t>Walter J. Harvey, School Board Attorney</a:t>
            </a:r>
          </a:p>
          <a:p>
            <a:pPr algn="ctr" eaLnBrk="1" hangingPunct="1">
              <a:lnSpc>
                <a:spcPts val="2500"/>
              </a:lnSpc>
            </a:pPr>
            <a:r>
              <a:rPr lang="en-US" sz="2000" i="1" dirty="0" smtClean="0">
                <a:solidFill>
                  <a:schemeClr val="tx1"/>
                </a:solidFill>
                <a:latin typeface="Garamond" pitchFamily="18" charset="0"/>
              </a:rPr>
              <a:t>walter.harvey@dadeschools.net</a:t>
            </a:r>
          </a:p>
          <a:p>
            <a:pPr algn="ctr" eaLnBrk="1" hangingPunct="1">
              <a:lnSpc>
                <a:spcPts val="1700"/>
              </a:lnSpc>
            </a:pPr>
            <a:endParaRPr lang="en-US" sz="2400" dirty="0" smtClean="0">
              <a:solidFill>
                <a:schemeClr val="tx1"/>
              </a:solidFill>
              <a:latin typeface="Garamond" pitchFamily="18" charset="0"/>
            </a:endParaRPr>
          </a:p>
          <a:p>
            <a:pPr algn="ctr" eaLnBrk="1" hangingPunct="1">
              <a:lnSpc>
                <a:spcPts val="2800"/>
              </a:lnSpc>
            </a:pPr>
            <a:r>
              <a:rPr lang="en-US" sz="2400" dirty="0" smtClean="0">
                <a:solidFill>
                  <a:schemeClr val="tx1"/>
                </a:solidFill>
                <a:latin typeface="Garamond" pitchFamily="18" charset="0"/>
              </a:rPr>
              <a:t>Luis M. Garcia,  Deputy Assistant School Board Attorney</a:t>
            </a:r>
          </a:p>
          <a:p>
            <a:pPr algn="ctr" eaLnBrk="1" hangingPunct="1">
              <a:lnSpc>
                <a:spcPts val="2500"/>
              </a:lnSpc>
            </a:pPr>
            <a:r>
              <a:rPr lang="en-US" sz="2000" i="1" dirty="0" smtClean="0">
                <a:solidFill>
                  <a:schemeClr val="tx1"/>
                </a:solidFill>
                <a:latin typeface="Garamond" pitchFamily="18" charset="0"/>
              </a:rPr>
              <a:t>lmgarcia2@dadeschools.net</a:t>
            </a:r>
          </a:p>
          <a:p>
            <a:pPr algn="ctr" eaLnBrk="1" hangingPunct="1">
              <a:lnSpc>
                <a:spcPts val="1700"/>
              </a:lnSpc>
            </a:pPr>
            <a:endParaRPr lang="en-US" sz="2400" dirty="0" smtClean="0">
              <a:solidFill>
                <a:schemeClr val="tx1"/>
              </a:solidFill>
              <a:latin typeface="Garamond" pitchFamily="18" charset="0"/>
            </a:endParaRPr>
          </a:p>
          <a:p>
            <a:pPr algn="ctr" eaLnBrk="1" hangingPunct="1">
              <a:lnSpc>
                <a:spcPts val="2800"/>
              </a:lnSpc>
            </a:pPr>
            <a:r>
              <a:rPr lang="en-US" sz="2400" dirty="0" smtClean="0">
                <a:solidFill>
                  <a:schemeClr val="tx1"/>
                </a:solidFill>
                <a:latin typeface="Garamond" pitchFamily="18" charset="0"/>
              </a:rPr>
              <a:t>Mindy </a:t>
            </a:r>
            <a:r>
              <a:rPr lang="en-US" sz="2400" dirty="0" err="1" smtClean="0">
                <a:solidFill>
                  <a:schemeClr val="tx1"/>
                </a:solidFill>
                <a:latin typeface="Garamond" pitchFamily="18" charset="0"/>
              </a:rPr>
              <a:t>McNichols</a:t>
            </a:r>
            <a:r>
              <a:rPr lang="en-US" sz="2400" dirty="0" smtClean="0">
                <a:solidFill>
                  <a:schemeClr val="tx1"/>
                </a:solidFill>
                <a:latin typeface="Garamond" pitchFamily="18" charset="0"/>
              </a:rPr>
              <a:t>, Assistant School Board Attorney</a:t>
            </a:r>
          </a:p>
          <a:p>
            <a:pPr algn="ctr" eaLnBrk="1" hangingPunct="1">
              <a:lnSpc>
                <a:spcPts val="2500"/>
              </a:lnSpc>
            </a:pPr>
            <a:r>
              <a:rPr lang="en-US" sz="2000" i="1" dirty="0" smtClean="0">
                <a:solidFill>
                  <a:schemeClr val="tx1"/>
                </a:solidFill>
                <a:latin typeface="Garamond" pitchFamily="18" charset="0"/>
              </a:rPr>
              <a:t>mmcnichols@dadeschools.net</a:t>
            </a:r>
          </a:p>
          <a:p>
            <a:pPr algn="ctr" eaLnBrk="1" hangingPunct="1">
              <a:spcBef>
                <a:spcPts val="600"/>
              </a:spcBef>
            </a:pPr>
            <a:endParaRPr lang="en-US" sz="2800" dirty="0" smtClean="0"/>
          </a:p>
          <a:p>
            <a:pPr algn="ctr" eaLnBrk="1" hangingPunct="1">
              <a:spcBef>
                <a:spcPts val="600"/>
              </a:spcBef>
            </a:pPr>
            <a:endParaRPr lang="en-US" sz="2800" i="1" dirty="0" smtClean="0"/>
          </a:p>
          <a:p>
            <a:pPr algn="ctr" eaLnBrk="1" hangingPunct="1">
              <a:spcBef>
                <a:spcPts val="600"/>
              </a:spcBef>
            </a:pPr>
            <a:endParaRPr lang="en-US" sz="2800" i="1" dirty="0" smtClean="0"/>
          </a:p>
          <a:p>
            <a:pPr eaLnBrk="1" hangingPunct="1">
              <a:spcBef>
                <a:spcPct val="0"/>
              </a:spcBef>
            </a:pPr>
            <a:endParaRPr lang="en-US" dirty="0" smtClean="0"/>
          </a:p>
        </p:txBody>
      </p:sp>
      <p:sp>
        <p:nvSpPr>
          <p:cNvPr id="4" name="Slide Number Placeholder 3"/>
          <p:cNvSpPr>
            <a:spLocks noGrp="1"/>
          </p:cNvSpPr>
          <p:nvPr>
            <p:ph type="sldNum" sz="quarter" idx="12"/>
          </p:nvPr>
        </p:nvSpPr>
        <p:spPr/>
        <p:txBody>
          <a:bodyPr/>
          <a:lstStyle/>
          <a:p>
            <a:pPr>
              <a:defRPr/>
            </a:pPr>
            <a:fld id="{4911D40A-D564-4E05-88F0-A24EE08F52A8}"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533401" y="609600"/>
            <a:ext cx="8077200" cy="5791200"/>
          </a:xfrm>
        </p:spPr>
        <p:txBody>
          <a:bodyPr>
            <a:normAutofit fontScale="92500"/>
          </a:bodyPr>
          <a:lstStyle/>
          <a:p>
            <a:pPr algn="just">
              <a:lnSpc>
                <a:spcPts val="1500"/>
              </a:lnSpc>
              <a:buNone/>
            </a:pPr>
            <a:endParaRPr lang="en-US" sz="2600" dirty="0" smtClean="0">
              <a:latin typeface="Garamond" pitchFamily="18" charset="0"/>
            </a:endParaRPr>
          </a:p>
          <a:p>
            <a:pPr marL="1089025" indent="-465138" algn="just">
              <a:buNone/>
            </a:pPr>
            <a:r>
              <a:rPr lang="en-US" sz="2600" dirty="0" smtClean="0">
                <a:latin typeface="Garamond" pitchFamily="18" charset="0"/>
              </a:rPr>
              <a:t>(h) This section shall not be construed to limit disclosures and prohibitions which may be established by law to preserve the public trust and avoid conflicts between public duties and private interests.</a:t>
            </a:r>
          </a:p>
          <a:p>
            <a:pPr marL="1482725" indent="-509588" algn="just">
              <a:lnSpc>
                <a:spcPts val="1500"/>
              </a:lnSpc>
              <a:buNone/>
            </a:pPr>
            <a:endParaRPr lang="en-US" sz="2600" dirty="0" smtClean="0">
              <a:latin typeface="Garamond" pitchFamily="18" charset="0"/>
            </a:endParaRPr>
          </a:p>
          <a:p>
            <a:pPr marL="1089025" indent="-465138" algn="just">
              <a:buNone/>
            </a:pPr>
            <a:r>
              <a:rPr lang="en-US" sz="2600" dirty="0" smtClean="0">
                <a:latin typeface="Garamond" pitchFamily="18" charset="0"/>
              </a:rPr>
              <a:t> (</a:t>
            </a:r>
            <a:r>
              <a:rPr lang="en-US" sz="2600" dirty="0" err="1" smtClean="0">
                <a:latin typeface="Garamond" pitchFamily="18" charset="0"/>
              </a:rPr>
              <a:t>i</a:t>
            </a:r>
            <a:r>
              <a:rPr lang="en-US" sz="2600" dirty="0" smtClean="0">
                <a:latin typeface="Garamond" pitchFamily="18" charset="0"/>
              </a:rPr>
              <a:t>)	Schedule--On the effective date of this amendment and until changed by law:</a:t>
            </a:r>
          </a:p>
          <a:p>
            <a:pPr marL="682625" indent="-58738" algn="just">
              <a:buNone/>
            </a:pPr>
            <a:endParaRPr lang="en-US" sz="2600" dirty="0" smtClean="0">
              <a:latin typeface="Garamond" pitchFamily="18" charset="0"/>
            </a:endParaRPr>
          </a:p>
          <a:p>
            <a:pPr marL="1597025" indent="-450850" algn="just">
              <a:buNone/>
            </a:pPr>
            <a:r>
              <a:rPr lang="en-US" sz="2600" dirty="0" smtClean="0">
                <a:latin typeface="Garamond" pitchFamily="18" charset="0"/>
              </a:rPr>
              <a:t>(1)	Full and public disclosure of financial interests shall mean filing with the secretary of state by July 1 of each year a sworn statement showing net worth and identifying each asset and liability in excess of $1,000 and its value together with one of the following:</a:t>
            </a:r>
            <a:endParaRPr lang="en-US" b="1" dirty="0" smtClean="0">
              <a:latin typeface="ZapfHumnst BT" pitchFamily="34" charset="0"/>
            </a:endParaRPr>
          </a:p>
        </p:txBody>
      </p:sp>
      <p:sp>
        <p:nvSpPr>
          <p:cNvPr id="3" name="Slide Number Placeholder 2"/>
          <p:cNvSpPr>
            <a:spLocks noGrp="1"/>
          </p:cNvSpPr>
          <p:nvPr>
            <p:ph type="sldNum" sz="quarter" idx="12"/>
          </p:nvPr>
        </p:nvSpPr>
        <p:spPr/>
        <p:txBody>
          <a:bodyPr/>
          <a:lstStyle/>
          <a:p>
            <a:pPr>
              <a:defRPr/>
            </a:pPr>
            <a:fld id="{6E2A290E-E447-462A-90CA-AEA2BE7F4771}"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533401" y="914400"/>
            <a:ext cx="8077200" cy="5486400"/>
          </a:xfrm>
        </p:spPr>
        <p:txBody>
          <a:bodyPr/>
          <a:lstStyle/>
          <a:p>
            <a:pPr marL="1262063" lvl="1" indent="-347663" algn="just" eaLnBrk="1" hangingPunct="1">
              <a:lnSpc>
                <a:spcPts val="2700"/>
              </a:lnSpc>
              <a:spcBef>
                <a:spcPts val="0"/>
              </a:spcBef>
              <a:buClr>
                <a:schemeClr val="tx1"/>
              </a:buClr>
              <a:buNone/>
            </a:pPr>
            <a:r>
              <a:rPr lang="en-US" sz="2400" dirty="0" smtClean="0">
                <a:latin typeface="Garamond" pitchFamily="18" charset="0"/>
              </a:rPr>
              <a:t>a. 	A copy of the person's most recent federal income tax return; or</a:t>
            </a:r>
          </a:p>
          <a:p>
            <a:pPr marL="2060575" lvl="1" indent="-347663" algn="just" eaLnBrk="1" hangingPunct="1">
              <a:lnSpc>
                <a:spcPts val="2700"/>
              </a:lnSpc>
              <a:spcBef>
                <a:spcPts val="0"/>
              </a:spcBef>
              <a:buClr>
                <a:schemeClr val="tx1"/>
              </a:buClr>
              <a:buNone/>
            </a:pPr>
            <a:endParaRPr lang="en-US" sz="2400" dirty="0" smtClean="0">
              <a:latin typeface="Garamond" pitchFamily="18" charset="0"/>
            </a:endParaRPr>
          </a:p>
          <a:p>
            <a:pPr marL="1371600" lvl="1" indent="-457200" algn="just">
              <a:lnSpc>
                <a:spcPts val="2700"/>
              </a:lnSpc>
              <a:spcBef>
                <a:spcPts val="0"/>
              </a:spcBef>
              <a:buClr>
                <a:schemeClr val="tx1"/>
              </a:buClr>
              <a:buAutoNum type="alphaLcPeriod" startAt="2"/>
            </a:pPr>
            <a:r>
              <a:rPr lang="en-US" sz="2400" dirty="0" smtClean="0">
                <a:latin typeface="Garamond" pitchFamily="18" charset="0"/>
              </a:rPr>
              <a:t>A sworn statement which identifies each separate source and amount of income which exceeds $1,000. The forms for such source disclosure and the rules under which they are to be filed shall be prescribed by the independent commission established in subsection (f), and such rules shall include disclosure of secondary sources of income.</a:t>
            </a:r>
          </a:p>
          <a:p>
            <a:pPr marL="1371600" lvl="1" indent="-457200" algn="just">
              <a:lnSpc>
                <a:spcPts val="2700"/>
              </a:lnSpc>
              <a:spcBef>
                <a:spcPts val="0"/>
              </a:spcBef>
              <a:buClr>
                <a:schemeClr val="tx1"/>
              </a:buClr>
              <a:buAutoNum type="alphaLcPeriod" startAt="2"/>
            </a:pPr>
            <a:endParaRPr lang="en-US" sz="2400" dirty="0" smtClean="0">
              <a:latin typeface="Garamond" pitchFamily="18" charset="0"/>
            </a:endParaRPr>
          </a:p>
          <a:p>
            <a:pPr marL="920750" lvl="1" indent="-455613" algn="just">
              <a:lnSpc>
                <a:spcPts val="2700"/>
              </a:lnSpc>
              <a:spcBef>
                <a:spcPts val="0"/>
              </a:spcBef>
              <a:buClr>
                <a:schemeClr val="tx1"/>
              </a:buClr>
              <a:buNone/>
            </a:pPr>
            <a:r>
              <a:rPr lang="en-US" sz="2400" dirty="0" smtClean="0">
                <a:latin typeface="Garamond" pitchFamily="18" charset="0"/>
              </a:rPr>
              <a:t>(2) Persons holding statewide elective offices shall also file disclosure of their financial interests pursuant to subsection (</a:t>
            </a:r>
            <a:r>
              <a:rPr lang="en-US" sz="2400" dirty="0" err="1" smtClean="0">
                <a:latin typeface="Garamond" pitchFamily="18" charset="0"/>
              </a:rPr>
              <a:t>i</a:t>
            </a:r>
            <a:r>
              <a:rPr lang="en-US" sz="2400" dirty="0" smtClean="0">
                <a:latin typeface="Garamond" pitchFamily="18" charset="0"/>
              </a:rPr>
              <a:t>)(1).</a:t>
            </a:r>
          </a:p>
          <a:p>
            <a:pPr marL="1371600" lvl="1" indent="-457200" algn="just">
              <a:lnSpc>
                <a:spcPts val="2700"/>
              </a:lnSpc>
              <a:spcBef>
                <a:spcPts val="0"/>
              </a:spcBef>
              <a:buClr>
                <a:schemeClr val="tx1"/>
              </a:buClr>
              <a:buAutoNum type="alphaLcPeriod" startAt="2"/>
            </a:pPr>
            <a:endParaRPr lang="en-US" sz="2400" dirty="0" smtClean="0">
              <a:latin typeface="Garamond" pitchFamily="18" charset="0"/>
            </a:endParaRPr>
          </a:p>
          <a:p>
            <a:pPr marL="1371600" lvl="1" indent="-457200" algn="just">
              <a:lnSpc>
                <a:spcPts val="2700"/>
              </a:lnSpc>
              <a:spcBef>
                <a:spcPts val="0"/>
              </a:spcBef>
              <a:buClr>
                <a:schemeClr val="tx1"/>
              </a:buClr>
              <a:buAutoNum type="alphaLcPeriod" startAt="2"/>
            </a:pPr>
            <a:endParaRPr lang="en-US" sz="2400" dirty="0" smtClean="0">
              <a:latin typeface="Garamond" pitchFamily="18" charset="0"/>
            </a:endParaRPr>
          </a:p>
          <a:p>
            <a:pPr marL="1262063" lvl="1" indent="-347663" algn="just" eaLnBrk="1" hangingPunct="1">
              <a:lnSpc>
                <a:spcPts val="2400"/>
              </a:lnSpc>
              <a:spcBef>
                <a:spcPts val="0"/>
              </a:spcBef>
              <a:buClr>
                <a:schemeClr val="tx1"/>
              </a:buClr>
              <a:buNone/>
            </a:pPr>
            <a:endParaRPr lang="en-US" sz="2400" dirty="0" smtClean="0">
              <a:latin typeface="Garamond" pitchFamily="18" charset="0"/>
            </a:endParaRPr>
          </a:p>
          <a:p>
            <a:pPr marL="2060575" lvl="1" indent="-347663" algn="just" eaLnBrk="1" hangingPunct="1">
              <a:lnSpc>
                <a:spcPts val="2400"/>
              </a:lnSpc>
              <a:spcBef>
                <a:spcPts val="0"/>
              </a:spcBef>
              <a:buClr>
                <a:schemeClr val="tx1"/>
              </a:buClr>
              <a:buNone/>
            </a:pPr>
            <a:endParaRPr lang="en-US" sz="2300" dirty="0" smtClean="0">
              <a:latin typeface="ZapfHumnst BT" pitchFamily="34" charset="0"/>
            </a:endParaRPr>
          </a:p>
        </p:txBody>
      </p:sp>
      <p:sp>
        <p:nvSpPr>
          <p:cNvPr id="3" name="Slide Number Placeholder 2"/>
          <p:cNvSpPr>
            <a:spLocks noGrp="1"/>
          </p:cNvSpPr>
          <p:nvPr>
            <p:ph type="sldNum" sz="quarter" idx="12"/>
          </p:nvPr>
        </p:nvSpPr>
        <p:spPr/>
        <p:txBody>
          <a:bodyPr/>
          <a:lstStyle/>
          <a:p>
            <a:pPr>
              <a:defRPr/>
            </a:pPr>
            <a:fld id="{6E2A290E-E447-462A-90CA-AEA2BE7F4771}"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533401" y="609600"/>
            <a:ext cx="8077200" cy="5791200"/>
          </a:xfrm>
        </p:spPr>
        <p:txBody>
          <a:bodyPr>
            <a:normAutofit/>
          </a:bodyPr>
          <a:lstStyle/>
          <a:p>
            <a:pPr marL="2060575" lvl="1" indent="0" algn="just" eaLnBrk="1" hangingPunct="1">
              <a:lnSpc>
                <a:spcPts val="1500"/>
              </a:lnSpc>
              <a:spcBef>
                <a:spcPts val="0"/>
              </a:spcBef>
              <a:buClr>
                <a:schemeClr val="tx1"/>
              </a:buClr>
              <a:buNone/>
            </a:pPr>
            <a:endParaRPr lang="en-US" sz="2400" dirty="0" smtClean="0">
              <a:latin typeface="ZapfHumnst BT" pitchFamily="34" charset="0"/>
            </a:endParaRPr>
          </a:p>
          <a:p>
            <a:pPr marL="623888" lvl="1" indent="0" algn="just" eaLnBrk="1" hangingPunct="1">
              <a:lnSpc>
                <a:spcPts val="1500"/>
              </a:lnSpc>
              <a:spcBef>
                <a:spcPts val="0"/>
              </a:spcBef>
              <a:buClr>
                <a:schemeClr val="tx1"/>
              </a:buClr>
              <a:buNone/>
            </a:pPr>
            <a:endParaRPr lang="en-US" sz="2400" dirty="0" smtClean="0">
              <a:latin typeface="Garamond" pitchFamily="18" charset="0"/>
            </a:endParaRPr>
          </a:p>
          <a:p>
            <a:pPr marL="1146175" lvl="1" indent="-522288" algn="just" eaLnBrk="1" hangingPunct="1">
              <a:lnSpc>
                <a:spcPts val="2880"/>
              </a:lnSpc>
              <a:spcBef>
                <a:spcPts val="0"/>
              </a:spcBef>
              <a:buClr>
                <a:schemeClr val="tx1"/>
              </a:buClr>
              <a:buAutoNum type="arabicParenBoth" startAt="3"/>
            </a:pPr>
            <a:r>
              <a:rPr lang="en-US" sz="2400" dirty="0" smtClean="0">
                <a:latin typeface="Garamond" pitchFamily="18" charset="0"/>
              </a:rPr>
              <a:t>The independent commission provided for in subsection (f) shall mean the Florida Commission on Ethics.</a:t>
            </a:r>
          </a:p>
          <a:p>
            <a:pPr marL="1146175" lvl="1" indent="-522288" algn="just" eaLnBrk="1" hangingPunct="1">
              <a:lnSpc>
                <a:spcPts val="2880"/>
              </a:lnSpc>
              <a:spcBef>
                <a:spcPts val="0"/>
              </a:spcBef>
              <a:buClr>
                <a:schemeClr val="tx1"/>
              </a:buClr>
              <a:buAutoNum type="arabicParenBoth" startAt="3"/>
            </a:pPr>
            <a:endParaRPr lang="en-US" sz="2400" dirty="0" smtClean="0">
              <a:latin typeface="Garamond" pitchFamily="18" charset="0"/>
            </a:endParaRPr>
          </a:p>
          <a:p>
            <a:pPr marL="0" lvl="1" indent="0" algn="just" eaLnBrk="1" hangingPunct="1">
              <a:lnSpc>
                <a:spcPts val="2880"/>
              </a:lnSpc>
              <a:spcBef>
                <a:spcPts val="0"/>
              </a:spcBef>
              <a:buClr>
                <a:schemeClr val="tx1"/>
              </a:buClr>
              <a:buNone/>
            </a:pPr>
            <a:r>
              <a:rPr lang="en-US" sz="2000" b="1" dirty="0" smtClean="0">
                <a:latin typeface="Garamond" pitchFamily="18" charset="0"/>
              </a:rPr>
              <a:t>History.</a:t>
            </a:r>
            <a:r>
              <a:rPr lang="en-US" sz="2000" dirty="0" smtClean="0">
                <a:latin typeface="Garamond" pitchFamily="18" charset="0"/>
              </a:rPr>
              <a:t>--Proposed by Initiative Petition filed with the Secretary of State July 29, 1976; adopted 1976; </a:t>
            </a:r>
            <a:r>
              <a:rPr lang="en-US" sz="2000" dirty="0" err="1" smtClean="0">
                <a:latin typeface="Garamond" pitchFamily="18" charset="0"/>
              </a:rPr>
              <a:t>Ams</a:t>
            </a:r>
            <a:r>
              <a:rPr lang="en-US" sz="2000" dirty="0" smtClean="0">
                <a:latin typeface="Garamond" pitchFamily="18" charset="0"/>
              </a:rPr>
              <a:t>. proposed by Constitution Revision Commission, Revision Nos. 8 and 13, 1998, filed with the Secretary of State May 5, 1998; adopted 1998.</a:t>
            </a:r>
          </a:p>
          <a:p>
            <a:pPr marL="2060575" lvl="1" indent="0" algn="just" eaLnBrk="1" hangingPunct="1">
              <a:lnSpc>
                <a:spcPts val="2400"/>
              </a:lnSpc>
              <a:spcBef>
                <a:spcPts val="0"/>
              </a:spcBef>
              <a:buClr>
                <a:schemeClr val="tx1"/>
              </a:buClr>
              <a:buNone/>
            </a:pPr>
            <a:endParaRPr lang="en-US" sz="2300" dirty="0" smtClean="0">
              <a:latin typeface="ZapfHumnst BT" pitchFamily="34" charset="0"/>
            </a:endParaRPr>
          </a:p>
          <a:p>
            <a:pPr marL="1379538" lvl="1" indent="0" algn="just" eaLnBrk="1" hangingPunct="1">
              <a:lnSpc>
                <a:spcPts val="2400"/>
              </a:lnSpc>
              <a:spcBef>
                <a:spcPts val="0"/>
              </a:spcBef>
              <a:buClr>
                <a:schemeClr val="tx1"/>
              </a:buClr>
              <a:buNone/>
            </a:pPr>
            <a:endParaRPr lang="en-US" sz="2300" dirty="0" smtClean="0">
              <a:latin typeface="ZapfHumnst BT" pitchFamily="34" charset="0"/>
            </a:endParaRPr>
          </a:p>
        </p:txBody>
      </p:sp>
      <p:sp>
        <p:nvSpPr>
          <p:cNvPr id="3" name="Slide Number Placeholder 2"/>
          <p:cNvSpPr>
            <a:spLocks noGrp="1"/>
          </p:cNvSpPr>
          <p:nvPr>
            <p:ph type="sldNum" sz="quarter" idx="12"/>
          </p:nvPr>
        </p:nvSpPr>
        <p:spPr/>
        <p:txBody>
          <a:bodyPr/>
          <a:lstStyle/>
          <a:p>
            <a:pPr>
              <a:defRPr/>
            </a:pPr>
            <a:fld id="{6E2A290E-E447-462A-90CA-AEA2BE7F4771}"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rmAutofit fontScale="90000"/>
          </a:bodyPr>
          <a:lstStyle/>
          <a:p>
            <a:pPr marL="54864" algn="l" eaLnBrk="1" fontAlgn="auto" hangingPunct="1">
              <a:spcAft>
                <a:spcPts val="0"/>
              </a:spcAft>
              <a:defRPr/>
            </a:pPr>
            <a:r>
              <a:rPr lang="en-US" sz="4000" b="1" u="sng" dirty="0" smtClean="0">
                <a:solidFill>
                  <a:schemeClr val="tx2">
                    <a:tint val="100000"/>
                    <a:shade val="90000"/>
                    <a:satMod val="250000"/>
                    <a:alpha val="100000"/>
                  </a:schemeClr>
                </a:solidFill>
                <a:latin typeface="Garamond" pitchFamily="18" charset="0"/>
              </a:rPr>
              <a:t>Part III, Chapter 112, Florida Statutes</a:t>
            </a:r>
            <a:r>
              <a:rPr lang="en-US" sz="4000" b="1" dirty="0" smtClean="0">
                <a:solidFill>
                  <a:schemeClr val="tx2">
                    <a:tint val="100000"/>
                    <a:shade val="90000"/>
                    <a:satMod val="250000"/>
                    <a:alpha val="100000"/>
                  </a:schemeClr>
                </a:solidFill>
                <a:latin typeface="Garamond" pitchFamily="18" charset="0"/>
              </a:rPr>
              <a:t/>
            </a:r>
            <a:br>
              <a:rPr lang="en-US" sz="4000" b="1" dirty="0" smtClean="0">
                <a:solidFill>
                  <a:schemeClr val="tx2">
                    <a:tint val="100000"/>
                    <a:shade val="90000"/>
                    <a:satMod val="250000"/>
                    <a:alpha val="100000"/>
                  </a:schemeClr>
                </a:solidFill>
                <a:latin typeface="Garamond" pitchFamily="18" charset="0"/>
              </a:rPr>
            </a:br>
            <a:r>
              <a:rPr lang="en-US" sz="3100" b="1" dirty="0" smtClean="0">
                <a:solidFill>
                  <a:schemeClr val="tx2">
                    <a:tint val="100000"/>
                    <a:shade val="90000"/>
                    <a:satMod val="250000"/>
                    <a:alpha val="100000"/>
                  </a:schemeClr>
                </a:solidFill>
                <a:latin typeface="Garamond" pitchFamily="18" charset="0"/>
              </a:rPr>
              <a:t>Persons Governed by the Ethic Laws</a:t>
            </a:r>
          </a:p>
        </p:txBody>
      </p:sp>
      <p:sp>
        <p:nvSpPr>
          <p:cNvPr id="14339" name="Rectangle 3"/>
          <p:cNvSpPr>
            <a:spLocks noGrp="1" noChangeArrowheads="1"/>
          </p:cNvSpPr>
          <p:nvPr>
            <p:ph idx="1"/>
          </p:nvPr>
        </p:nvSpPr>
        <p:spPr>
          <a:xfrm>
            <a:off x="609600" y="1646238"/>
            <a:ext cx="8077200" cy="4525962"/>
          </a:xfrm>
        </p:spPr>
        <p:txBody>
          <a:bodyPr/>
          <a:lstStyle/>
          <a:p>
            <a:pPr>
              <a:lnSpc>
                <a:spcPct val="150000"/>
              </a:lnSpc>
              <a:buClr>
                <a:schemeClr val="tx1"/>
              </a:buClr>
              <a:buFont typeface="Wingdings" pitchFamily="2" charset="2"/>
              <a:buChar char="§"/>
            </a:pPr>
            <a:r>
              <a:rPr lang="en-US" sz="2400" dirty="0" smtClean="0">
                <a:latin typeface="Garamond" pitchFamily="18" charset="0"/>
              </a:rPr>
              <a:t>Public officers</a:t>
            </a:r>
          </a:p>
          <a:p>
            <a:pPr>
              <a:lnSpc>
                <a:spcPct val="150000"/>
              </a:lnSpc>
              <a:buClr>
                <a:schemeClr val="tx1"/>
              </a:buClr>
              <a:buFont typeface="Wingdings" pitchFamily="2" charset="2"/>
              <a:buChar char="§"/>
            </a:pPr>
            <a:r>
              <a:rPr lang="en-US" sz="2400" dirty="0" smtClean="0">
                <a:latin typeface="Garamond" pitchFamily="18" charset="0"/>
              </a:rPr>
              <a:t>Public employees</a:t>
            </a:r>
          </a:p>
          <a:p>
            <a:pPr>
              <a:lnSpc>
                <a:spcPct val="150000"/>
              </a:lnSpc>
              <a:buClr>
                <a:schemeClr val="tx1"/>
              </a:buClr>
              <a:buFont typeface="Wingdings" pitchFamily="2" charset="2"/>
              <a:buChar char="§"/>
            </a:pPr>
            <a:r>
              <a:rPr lang="en-US" sz="2400" dirty="0" smtClean="0">
                <a:latin typeface="Garamond" pitchFamily="18" charset="0"/>
              </a:rPr>
              <a:t>Local government attorneys</a:t>
            </a:r>
          </a:p>
          <a:p>
            <a:pPr>
              <a:lnSpc>
                <a:spcPct val="150000"/>
              </a:lnSpc>
              <a:buClr>
                <a:schemeClr val="tx1"/>
              </a:buClr>
              <a:buFont typeface="Wingdings" pitchFamily="2" charset="2"/>
              <a:buChar char="§"/>
            </a:pPr>
            <a:r>
              <a:rPr lang="en-US" sz="2400" dirty="0" smtClean="0">
                <a:latin typeface="Garamond" pitchFamily="18" charset="0"/>
              </a:rPr>
              <a:t>Not Federal employees and officers</a:t>
            </a:r>
          </a:p>
          <a:p>
            <a:pPr>
              <a:lnSpc>
                <a:spcPct val="150000"/>
              </a:lnSpc>
              <a:buClr>
                <a:schemeClr val="tx1"/>
              </a:buClr>
              <a:buFont typeface="Wingdings" pitchFamily="2" charset="2"/>
              <a:buChar char="§"/>
            </a:pPr>
            <a:r>
              <a:rPr lang="en-US" sz="2400" dirty="0" smtClean="0">
                <a:latin typeface="Garamond" pitchFamily="18" charset="0"/>
              </a:rPr>
              <a:t>Not Article V Florida judges and justices</a:t>
            </a:r>
          </a:p>
          <a:p>
            <a:pPr>
              <a:lnSpc>
                <a:spcPct val="150000"/>
              </a:lnSpc>
              <a:buClr>
                <a:schemeClr val="tx1"/>
              </a:buClr>
              <a:buFont typeface="Wingdings" pitchFamily="2" charset="2"/>
              <a:buChar char="§"/>
            </a:pPr>
            <a:r>
              <a:rPr lang="en-US" sz="2400" dirty="0" smtClean="0">
                <a:latin typeface="Garamond" pitchFamily="18" charset="0"/>
              </a:rPr>
              <a:t>Not most independent contractors</a:t>
            </a:r>
          </a:p>
          <a:p>
            <a:pPr eaLnBrk="1" hangingPunct="1">
              <a:lnSpc>
                <a:spcPct val="150000"/>
              </a:lnSpc>
              <a:buClr>
                <a:schemeClr val="tx1"/>
              </a:buClr>
              <a:buFont typeface="Wingdings" pitchFamily="2" charset="2"/>
              <a:buChar char="§"/>
            </a:pPr>
            <a:endParaRPr lang="en-US" sz="2400" dirty="0" smtClean="0">
              <a:latin typeface="ZapfHumnst BT" pitchFamily="34" charset="0"/>
            </a:endParaRP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253536"/>
            <a:ext cx="8229600" cy="889464"/>
          </a:xfrm>
        </p:spPr>
        <p:txBody>
          <a:bodyPr>
            <a:normAutofit/>
          </a:bodyPr>
          <a:lstStyle/>
          <a:p>
            <a:pPr marL="54864" algn="l" eaLnBrk="1" fontAlgn="auto" hangingPunct="1">
              <a:spcAft>
                <a:spcPts val="0"/>
              </a:spcAft>
              <a:defRPr/>
            </a:pPr>
            <a:r>
              <a:rPr lang="en-US" sz="2800" b="1" dirty="0" smtClean="0">
                <a:solidFill>
                  <a:schemeClr val="tx2">
                    <a:tint val="100000"/>
                    <a:shade val="90000"/>
                    <a:satMod val="250000"/>
                    <a:alpha val="100000"/>
                  </a:schemeClr>
                </a:solidFill>
                <a:latin typeface="Garamond" pitchFamily="18" charset="0"/>
              </a:rPr>
              <a:t>Types of Ethics Laws/Standards</a:t>
            </a:r>
          </a:p>
        </p:txBody>
      </p:sp>
      <p:sp>
        <p:nvSpPr>
          <p:cNvPr id="101379" name="Rectangle 3"/>
          <p:cNvSpPr>
            <a:spLocks noGrp="1" noChangeArrowheads="1"/>
          </p:cNvSpPr>
          <p:nvPr>
            <p:ph idx="1"/>
          </p:nvPr>
        </p:nvSpPr>
        <p:spPr>
          <a:xfrm>
            <a:off x="914400" y="1447800"/>
            <a:ext cx="7772400" cy="4953000"/>
          </a:xfrm>
        </p:spPr>
        <p:txBody>
          <a:bodyPr>
            <a:noAutofit/>
          </a:bodyPr>
          <a:lstStyle/>
          <a:p>
            <a:pPr eaLnBrk="1" fontAlgn="auto" hangingPunct="1">
              <a:lnSpc>
                <a:spcPts val="3600"/>
              </a:lnSpc>
              <a:spcBef>
                <a:spcPts val="0"/>
              </a:spcBef>
              <a:spcAft>
                <a:spcPts val="0"/>
              </a:spcAft>
              <a:buClr>
                <a:schemeClr val="tx1"/>
              </a:buClr>
              <a:buFont typeface="Wingdings" pitchFamily="2" charset="2"/>
              <a:buChar char="§"/>
              <a:defRPr/>
            </a:pPr>
            <a:r>
              <a:rPr lang="en-US" sz="2400" dirty="0" smtClean="0">
                <a:latin typeface="Garamond" pitchFamily="18" charset="0"/>
              </a:rPr>
              <a:t>Financial disclosure requirements</a:t>
            </a:r>
          </a:p>
          <a:p>
            <a:pPr eaLnBrk="1" fontAlgn="auto" hangingPunct="1">
              <a:lnSpc>
                <a:spcPts val="3600"/>
              </a:lnSpc>
              <a:spcBef>
                <a:spcPts val="0"/>
              </a:spcBef>
              <a:spcAft>
                <a:spcPts val="0"/>
              </a:spcAft>
              <a:buClr>
                <a:schemeClr val="tx1"/>
              </a:buClr>
              <a:buFont typeface="Wingdings" pitchFamily="2" charset="2"/>
              <a:buChar char="§"/>
              <a:defRPr/>
            </a:pPr>
            <a:r>
              <a:rPr lang="en-US" sz="2400" dirty="0" smtClean="0">
                <a:latin typeface="Garamond" pitchFamily="18" charset="0"/>
              </a:rPr>
              <a:t>Gift bans</a:t>
            </a:r>
          </a:p>
          <a:p>
            <a:pPr eaLnBrk="1" fontAlgn="auto" hangingPunct="1">
              <a:lnSpc>
                <a:spcPts val="3600"/>
              </a:lnSpc>
              <a:spcBef>
                <a:spcPts val="0"/>
              </a:spcBef>
              <a:spcAft>
                <a:spcPts val="0"/>
              </a:spcAft>
              <a:buClr>
                <a:schemeClr val="tx1"/>
              </a:buClr>
              <a:buFont typeface="Wingdings" pitchFamily="2" charset="2"/>
              <a:buChar char="§"/>
              <a:defRPr/>
            </a:pPr>
            <a:r>
              <a:rPr lang="en-US" sz="2400" dirty="0" smtClean="0">
                <a:latin typeface="Garamond" pitchFamily="18" charset="0"/>
              </a:rPr>
              <a:t>Gift disclosures</a:t>
            </a:r>
          </a:p>
          <a:p>
            <a:pPr eaLnBrk="1" fontAlgn="auto" hangingPunct="1">
              <a:lnSpc>
                <a:spcPts val="3600"/>
              </a:lnSpc>
              <a:spcBef>
                <a:spcPts val="0"/>
              </a:spcBef>
              <a:spcAft>
                <a:spcPts val="0"/>
              </a:spcAft>
              <a:buClr>
                <a:schemeClr val="tx1"/>
              </a:buClr>
              <a:buFont typeface="Wingdings" pitchFamily="2" charset="2"/>
              <a:buChar char="§"/>
              <a:defRPr/>
            </a:pPr>
            <a:r>
              <a:rPr lang="en-US" sz="2400" dirty="0" smtClean="0">
                <a:latin typeface="Garamond" pitchFamily="18" charset="0"/>
              </a:rPr>
              <a:t>Expenditure bans</a:t>
            </a:r>
          </a:p>
          <a:p>
            <a:pPr eaLnBrk="1" fontAlgn="auto" hangingPunct="1">
              <a:lnSpc>
                <a:spcPts val="3600"/>
              </a:lnSpc>
              <a:spcBef>
                <a:spcPts val="0"/>
              </a:spcBef>
              <a:spcAft>
                <a:spcPts val="0"/>
              </a:spcAft>
              <a:buClr>
                <a:schemeClr val="tx1"/>
              </a:buClr>
              <a:buFont typeface="Wingdings" pitchFamily="2" charset="2"/>
              <a:buChar char="§"/>
              <a:defRPr/>
            </a:pPr>
            <a:r>
              <a:rPr lang="en-US" sz="2400" dirty="0" smtClean="0">
                <a:latin typeface="Garamond" pitchFamily="18" charset="0"/>
              </a:rPr>
              <a:t>Voting/participation conflicts</a:t>
            </a:r>
          </a:p>
          <a:p>
            <a:pPr eaLnBrk="1" fontAlgn="auto" hangingPunct="1">
              <a:lnSpc>
                <a:spcPts val="3600"/>
              </a:lnSpc>
              <a:spcBef>
                <a:spcPts val="0"/>
              </a:spcBef>
              <a:spcAft>
                <a:spcPts val="0"/>
              </a:spcAft>
              <a:buClr>
                <a:schemeClr val="tx1"/>
              </a:buClr>
              <a:buFont typeface="Wingdings" pitchFamily="2" charset="2"/>
              <a:buChar char="§"/>
              <a:defRPr/>
            </a:pPr>
            <a:r>
              <a:rPr lang="en-US" sz="2400" dirty="0" smtClean="0">
                <a:latin typeface="Garamond" pitchFamily="18" charset="0"/>
              </a:rPr>
              <a:t>Anti-nepotism</a:t>
            </a:r>
          </a:p>
          <a:p>
            <a:pPr eaLnBrk="1" fontAlgn="auto" hangingPunct="1">
              <a:lnSpc>
                <a:spcPts val="3600"/>
              </a:lnSpc>
              <a:spcBef>
                <a:spcPts val="0"/>
              </a:spcBef>
              <a:spcAft>
                <a:spcPts val="0"/>
              </a:spcAft>
              <a:buClr>
                <a:schemeClr val="tx1"/>
              </a:buClr>
              <a:buFont typeface="Wingdings" pitchFamily="2" charset="2"/>
              <a:buChar char="§"/>
              <a:defRPr/>
            </a:pPr>
            <a:r>
              <a:rPr lang="en-US" sz="2400" dirty="0" smtClean="0">
                <a:latin typeface="Garamond" pitchFamily="18" charset="0"/>
              </a:rPr>
              <a:t>Various “flat out” prohibitions</a:t>
            </a:r>
          </a:p>
          <a:p>
            <a:pPr eaLnBrk="1" fontAlgn="auto" hangingPunct="1">
              <a:lnSpc>
                <a:spcPts val="3600"/>
              </a:lnSpc>
              <a:spcBef>
                <a:spcPts val="0"/>
              </a:spcBef>
              <a:spcAft>
                <a:spcPts val="0"/>
              </a:spcAft>
              <a:buClr>
                <a:schemeClr val="tx1"/>
              </a:buClr>
              <a:buFont typeface="Wingdings" pitchFamily="2" charset="2"/>
              <a:buChar char="§"/>
              <a:defRPr/>
            </a:pPr>
            <a:r>
              <a:rPr lang="en-US" sz="2400" dirty="0" smtClean="0">
                <a:latin typeface="Garamond" pitchFamily="18" charset="0"/>
              </a:rPr>
              <a:t>Agency/locality additional standards</a:t>
            </a:r>
          </a:p>
          <a:p>
            <a:pPr eaLnBrk="1" fontAlgn="auto" hangingPunct="1">
              <a:lnSpc>
                <a:spcPts val="3600"/>
              </a:lnSpc>
              <a:spcBef>
                <a:spcPts val="0"/>
              </a:spcBef>
              <a:spcAft>
                <a:spcPts val="0"/>
              </a:spcAft>
              <a:buClr>
                <a:schemeClr val="tx1"/>
              </a:buClr>
              <a:buFont typeface="Wingdings" pitchFamily="2" charset="2"/>
              <a:buChar char="§"/>
              <a:defRPr/>
            </a:pPr>
            <a:r>
              <a:rPr lang="en-US" sz="2400" dirty="0" smtClean="0">
                <a:latin typeface="Garamond" pitchFamily="18" charset="0"/>
              </a:rPr>
              <a:t>State/Federal criminal law</a:t>
            </a: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57200" y="253536"/>
            <a:ext cx="8229600" cy="889464"/>
          </a:xfrm>
        </p:spPr>
        <p:txBody>
          <a:bodyPr>
            <a:normAutofit/>
          </a:bodyPr>
          <a:lstStyle/>
          <a:p>
            <a:pPr marL="54864" algn="l" eaLnBrk="1" fontAlgn="auto" hangingPunct="1">
              <a:spcAft>
                <a:spcPts val="0"/>
              </a:spcAft>
              <a:defRPr/>
            </a:pPr>
            <a:r>
              <a:rPr lang="en-US" sz="2800" b="1" dirty="0" smtClean="0">
                <a:solidFill>
                  <a:schemeClr val="tx2">
                    <a:tint val="100000"/>
                    <a:shade val="90000"/>
                    <a:satMod val="250000"/>
                    <a:alpha val="100000"/>
                  </a:schemeClr>
                </a:solidFill>
                <a:latin typeface="Garamond" pitchFamily="18" charset="0"/>
              </a:rPr>
              <a:t>Anti-nepotism</a:t>
            </a:r>
          </a:p>
        </p:txBody>
      </p:sp>
      <p:sp>
        <p:nvSpPr>
          <p:cNvPr id="16387" name="Rectangle 3"/>
          <p:cNvSpPr>
            <a:spLocks noGrp="1" noChangeArrowheads="1"/>
          </p:cNvSpPr>
          <p:nvPr>
            <p:ph idx="1"/>
          </p:nvPr>
        </p:nvSpPr>
        <p:spPr>
          <a:xfrm>
            <a:off x="914400" y="1371600"/>
            <a:ext cx="7772400" cy="4876800"/>
          </a:xfrm>
        </p:spPr>
        <p:txBody>
          <a:bodyPr>
            <a:normAutofit fontScale="85000" lnSpcReduction="20000"/>
          </a:bodyPr>
          <a:lstStyle/>
          <a:p>
            <a:pPr>
              <a:spcAft>
                <a:spcPts val="1200"/>
              </a:spcAft>
              <a:buClr>
                <a:schemeClr val="tx1"/>
              </a:buClr>
              <a:buFont typeface="Wingdings" pitchFamily="2" charset="2"/>
              <a:buChar char="§"/>
            </a:pPr>
            <a:r>
              <a:rPr lang="en-US" sz="2400" dirty="0" smtClean="0">
                <a:latin typeface="Garamond" pitchFamily="18" charset="0"/>
              </a:rPr>
              <a:t>FS 112.3135</a:t>
            </a:r>
          </a:p>
          <a:p>
            <a:pPr>
              <a:spcAft>
                <a:spcPts val="1200"/>
              </a:spcAft>
              <a:buClr>
                <a:schemeClr val="tx1"/>
              </a:buClr>
              <a:buFont typeface="Wingdings" pitchFamily="2" charset="2"/>
              <a:buChar char="§"/>
            </a:pPr>
            <a:r>
              <a:rPr lang="en-US" sz="2400" dirty="0" smtClean="0">
                <a:latin typeface="Garamond" pitchFamily="18" charset="0"/>
              </a:rPr>
              <a:t>Bans certain hiring</a:t>
            </a:r>
          </a:p>
          <a:p>
            <a:pPr>
              <a:spcAft>
                <a:spcPts val="1200"/>
              </a:spcAft>
              <a:buClr>
                <a:schemeClr val="tx1"/>
              </a:buClr>
              <a:buFont typeface="Wingdings" pitchFamily="2" charset="2"/>
              <a:buChar char="§"/>
            </a:pPr>
            <a:r>
              <a:rPr lang="en-US" sz="2400" dirty="0" smtClean="0">
                <a:latin typeface="Garamond" pitchFamily="18" charset="0"/>
              </a:rPr>
              <a:t>Bans certain advocacy</a:t>
            </a:r>
          </a:p>
          <a:p>
            <a:pPr>
              <a:spcAft>
                <a:spcPts val="1200"/>
              </a:spcAft>
              <a:buClr>
                <a:schemeClr val="tx1"/>
              </a:buClr>
              <a:buFont typeface="Wingdings" pitchFamily="2" charset="2"/>
              <a:buChar char="§"/>
            </a:pPr>
            <a:r>
              <a:rPr lang="en-US" sz="2400" dirty="0" smtClean="0">
                <a:latin typeface="Garamond" pitchFamily="18" charset="0"/>
              </a:rPr>
              <a:t>Does not prohibit two relatives from merely working together; does not apply to a paramour </a:t>
            </a:r>
          </a:p>
          <a:p>
            <a:pPr algn="just">
              <a:spcAft>
                <a:spcPts val="1200"/>
              </a:spcAft>
              <a:buClr>
                <a:schemeClr val="tx1"/>
              </a:buClr>
              <a:buFont typeface="Wingdings" pitchFamily="2" charset="2"/>
              <a:buChar char="§"/>
            </a:pPr>
            <a:r>
              <a:rPr lang="en-US" sz="2400" dirty="0" smtClean="0">
                <a:latin typeface="Garamond" pitchFamily="18" charset="0"/>
              </a:rPr>
              <a:t>Specifically exempts school districts, community colleges, and state universities.  However, § 1012.23(2) of the K-20 Education Code, prohibits a School Board member from employing or appointing a “relative” [“Relative,” for purposes of this section only, with respect to a public official, means an individual who is related to the public official as </a:t>
            </a:r>
            <a:r>
              <a:rPr lang="en-US" sz="2400" dirty="0" smtClean="0">
                <a:solidFill>
                  <a:srgbClr val="C00000"/>
                </a:solidFill>
                <a:latin typeface="Garamond" pitchFamily="18" charset="0"/>
              </a:rPr>
              <a:t>father, mother, son, daughter, brother, sister, uncle, aunt, first cousin, nephew, niece, husband, wife, father-in-law, mother-in-law, son-in-law, daughter-in-law, brother-in-law, sister-in-law, stepfather, stepmother, stepson, stepdaughter, stepbrother, stepsister, half brother, or half sister</a:t>
            </a:r>
            <a:r>
              <a:rPr lang="en-US" sz="2400" dirty="0" smtClean="0">
                <a:latin typeface="Garamond" pitchFamily="18" charset="0"/>
              </a:rPr>
              <a:t>.  § 112.3135, F.S.]</a:t>
            </a: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533400" y="274638"/>
            <a:ext cx="8382000" cy="1143000"/>
          </a:xfrm>
        </p:spPr>
        <p:txBody>
          <a:bodyPr>
            <a:normAutofit/>
          </a:bodyPr>
          <a:lstStyle/>
          <a:p>
            <a:pPr marL="54864" algn="l" eaLnBrk="1" fontAlgn="auto" hangingPunct="1">
              <a:spcAft>
                <a:spcPts val="0"/>
              </a:spcAft>
              <a:defRPr/>
            </a:pPr>
            <a:r>
              <a:rPr lang="en-US" sz="2700" b="1" dirty="0" smtClean="0">
                <a:solidFill>
                  <a:schemeClr val="tx2">
                    <a:tint val="100000"/>
                    <a:shade val="90000"/>
                    <a:satMod val="250000"/>
                    <a:alpha val="100000"/>
                  </a:schemeClr>
                </a:solidFill>
                <a:latin typeface="Garamond" pitchFamily="18" charset="0"/>
              </a:rPr>
              <a:t>Doing Business With One’s Public Agency Prohibition</a:t>
            </a:r>
          </a:p>
        </p:txBody>
      </p:sp>
      <p:sp>
        <p:nvSpPr>
          <p:cNvPr id="17411" name="Rectangle 3"/>
          <p:cNvSpPr>
            <a:spLocks noGrp="1" noChangeArrowheads="1"/>
          </p:cNvSpPr>
          <p:nvPr>
            <p:ph idx="1"/>
          </p:nvPr>
        </p:nvSpPr>
        <p:spPr>
          <a:xfrm>
            <a:off x="914400" y="1371600"/>
            <a:ext cx="7772400" cy="4876800"/>
          </a:xfrm>
        </p:spPr>
        <p:txBody>
          <a:bodyPr>
            <a:normAutofit/>
          </a:bodyPr>
          <a:lstStyle/>
          <a:p>
            <a:pPr>
              <a:lnSpc>
                <a:spcPts val="2880"/>
              </a:lnSpc>
              <a:spcBef>
                <a:spcPts val="0"/>
              </a:spcBef>
              <a:spcAft>
                <a:spcPts val="1200"/>
              </a:spcAft>
              <a:buClr>
                <a:schemeClr val="tx1"/>
              </a:buClr>
              <a:buFont typeface="Wingdings" pitchFamily="2" charset="2"/>
              <a:buChar char="§"/>
            </a:pPr>
            <a:r>
              <a:rPr lang="en-US" sz="1800" dirty="0" smtClean="0">
                <a:latin typeface="Garamond" pitchFamily="18" charset="0"/>
              </a:rPr>
              <a:t>FS 112.313(3);  Has 2 Prohibitions:</a:t>
            </a:r>
          </a:p>
          <a:p>
            <a:pPr>
              <a:lnSpc>
                <a:spcPts val="2880"/>
              </a:lnSpc>
              <a:spcBef>
                <a:spcPts val="0"/>
              </a:spcBef>
              <a:spcAft>
                <a:spcPts val="1200"/>
              </a:spcAft>
              <a:buClr>
                <a:schemeClr val="tx1"/>
              </a:buClr>
              <a:buNone/>
            </a:pPr>
            <a:r>
              <a:rPr lang="en-US" sz="1800" dirty="0" smtClean="0">
                <a:latin typeface="Garamond" pitchFamily="18" charset="0"/>
              </a:rPr>
              <a:t>	1) From acting as a purchasing agent from purchasing from one’s own business or that of a spouse or child;</a:t>
            </a:r>
          </a:p>
          <a:p>
            <a:pPr>
              <a:lnSpc>
                <a:spcPts val="2880"/>
              </a:lnSpc>
              <a:spcBef>
                <a:spcPts val="0"/>
              </a:spcBef>
              <a:spcAft>
                <a:spcPts val="1200"/>
              </a:spcAft>
              <a:buClr>
                <a:schemeClr val="tx1"/>
              </a:buClr>
              <a:buNone/>
            </a:pPr>
            <a:r>
              <a:rPr lang="en-US" sz="1800" dirty="0" smtClean="0">
                <a:latin typeface="Garamond" pitchFamily="18" charset="0"/>
              </a:rPr>
              <a:t>	2) From acting in a private capacity to rent, lease, or sell realty, goods or services to the person’s agency</a:t>
            </a:r>
          </a:p>
          <a:p>
            <a:pPr>
              <a:lnSpc>
                <a:spcPts val="2880"/>
              </a:lnSpc>
              <a:spcBef>
                <a:spcPts val="0"/>
              </a:spcBef>
              <a:spcAft>
                <a:spcPts val="1200"/>
              </a:spcAft>
              <a:buClr>
                <a:schemeClr val="tx1"/>
              </a:buClr>
              <a:buFont typeface="Wingdings" pitchFamily="2" charset="2"/>
              <a:buChar char="§"/>
            </a:pPr>
            <a:r>
              <a:rPr lang="en-US" sz="1800" dirty="0" smtClean="0">
                <a:latin typeface="Garamond" pitchFamily="18" charset="0"/>
              </a:rPr>
              <a:t>Restricts rentals, leases, or sales between one’s (or one’s spouse’s or child’s) business and one’s public agency or political subdivision</a:t>
            </a:r>
          </a:p>
          <a:p>
            <a:pPr>
              <a:lnSpc>
                <a:spcPts val="2880"/>
              </a:lnSpc>
              <a:spcBef>
                <a:spcPts val="0"/>
              </a:spcBef>
              <a:spcAft>
                <a:spcPts val="1200"/>
              </a:spcAft>
              <a:buClr>
                <a:schemeClr val="tx1"/>
              </a:buClr>
              <a:buFont typeface="Wingdings" pitchFamily="2" charset="2"/>
              <a:buChar char="§"/>
            </a:pPr>
            <a:r>
              <a:rPr lang="en-US" sz="1800" dirty="0" smtClean="0">
                <a:latin typeface="Garamond" pitchFamily="18" charset="0"/>
              </a:rPr>
              <a:t>Has exemptions, including exemptions listed in FS 112.313(12):  “grandfathers;” advisory board members; emergency purchases (only to protect health, safety, and welfare); sole source; transactions of not more than $500)</a:t>
            </a: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normAutofit/>
          </a:bodyPr>
          <a:lstStyle/>
          <a:p>
            <a:pPr marL="54864" algn="l" eaLnBrk="1" fontAlgn="auto" hangingPunct="1">
              <a:spcAft>
                <a:spcPts val="0"/>
              </a:spcAft>
              <a:defRPr/>
            </a:pPr>
            <a:r>
              <a:rPr lang="en-US" sz="2600" b="1" dirty="0" smtClean="0">
                <a:solidFill>
                  <a:schemeClr val="tx2">
                    <a:tint val="100000"/>
                    <a:shade val="90000"/>
                    <a:satMod val="250000"/>
                    <a:alpha val="100000"/>
                  </a:schemeClr>
                </a:solidFill>
                <a:latin typeface="Garamond" pitchFamily="18" charset="0"/>
              </a:rPr>
              <a:t>Conflicting Employment and Contractual Relationships</a:t>
            </a:r>
          </a:p>
        </p:txBody>
      </p:sp>
      <p:sp>
        <p:nvSpPr>
          <p:cNvPr id="104451" name="Rectangle 3"/>
          <p:cNvSpPr>
            <a:spLocks noGrp="1" noChangeArrowheads="1"/>
          </p:cNvSpPr>
          <p:nvPr>
            <p:ph idx="1"/>
          </p:nvPr>
        </p:nvSpPr>
        <p:spPr>
          <a:xfrm>
            <a:off x="914400" y="1524000"/>
            <a:ext cx="7772400" cy="4648200"/>
          </a:xfrm>
        </p:spPr>
        <p:txBody>
          <a:bodyPr>
            <a:normAutofit fontScale="77500" lnSpcReduction="20000"/>
          </a:bodyPr>
          <a:lstStyle/>
          <a:p>
            <a:pPr>
              <a:spcBef>
                <a:spcPts val="0"/>
              </a:spcBef>
              <a:spcAft>
                <a:spcPts val="1200"/>
              </a:spcAft>
              <a:buClr>
                <a:schemeClr val="tx1"/>
              </a:buClr>
              <a:buFont typeface="Wingdings" pitchFamily="2" charset="2"/>
              <a:buChar char="§"/>
              <a:defRPr/>
            </a:pPr>
            <a:r>
              <a:rPr lang="en-US" sz="2400" dirty="0" smtClean="0">
                <a:latin typeface="Garamond" pitchFamily="18" charset="0"/>
              </a:rPr>
              <a:t>FS 112.313(7)</a:t>
            </a:r>
          </a:p>
          <a:p>
            <a:pPr>
              <a:spcBef>
                <a:spcPts val="0"/>
              </a:spcBef>
              <a:spcAft>
                <a:spcPts val="1200"/>
              </a:spcAft>
              <a:buClr>
                <a:schemeClr val="tx1"/>
              </a:buClr>
              <a:buFont typeface="Wingdings" pitchFamily="2" charset="2"/>
              <a:buChar char="§"/>
              <a:defRPr/>
            </a:pPr>
            <a:r>
              <a:rPr lang="en-US" sz="2400" dirty="0" smtClean="0">
                <a:latin typeface="Garamond" pitchFamily="18" charset="0"/>
              </a:rPr>
              <a:t>Mirrors, but is broader than § 112.313(3)</a:t>
            </a:r>
          </a:p>
          <a:p>
            <a:pPr algn="just">
              <a:spcBef>
                <a:spcPts val="0"/>
              </a:spcBef>
              <a:spcAft>
                <a:spcPts val="1200"/>
              </a:spcAft>
              <a:buClr>
                <a:schemeClr val="tx1"/>
              </a:buClr>
              <a:buNone/>
              <a:defRPr/>
            </a:pPr>
            <a:r>
              <a:rPr lang="en-US" sz="2400" dirty="0" smtClean="0">
                <a:latin typeface="Garamond" pitchFamily="18" charset="0"/>
              </a:rPr>
              <a:t>	No public officer or employee of an agency shall have or hold any employment or contractual relationship with any business entity or any agency which is subject to the regulation of, or is doing business with, an agency of which he or she is an officer or employee, excluding those organizations and their officers who, when acting in their official capacity, enter into or negotiate a collective bargaining contract with the state or any municipality, county, or other political subdivision of the state; nor shall an officer or employee of an agency have or hold any employment or contractual relationship </a:t>
            </a:r>
            <a:r>
              <a:rPr lang="en-US" sz="2400" i="1" dirty="0" smtClean="0">
                <a:solidFill>
                  <a:srgbClr val="0070C0"/>
                </a:solidFill>
                <a:latin typeface="Garamond" pitchFamily="18" charset="0"/>
              </a:rPr>
              <a:t>that will create a continuing or frequently recurring conflict between his or her private interests and the performance of his or her public duties or that would impede the full and faithful discharge of his or her public duties</a:t>
            </a:r>
            <a:r>
              <a:rPr lang="en-US" sz="2400" dirty="0" smtClean="0">
                <a:latin typeface="Garamond" pitchFamily="18" charset="0"/>
              </a:rPr>
              <a:t>. . .</a:t>
            </a:r>
          </a:p>
          <a:p>
            <a:pPr>
              <a:spcBef>
                <a:spcPts val="0"/>
              </a:spcBef>
              <a:spcAft>
                <a:spcPts val="1200"/>
              </a:spcAft>
              <a:buClr>
                <a:schemeClr val="tx1"/>
              </a:buClr>
              <a:buFont typeface="Wingdings" pitchFamily="2" charset="2"/>
              <a:buChar char="§"/>
              <a:defRPr/>
            </a:pPr>
            <a:r>
              <a:rPr lang="en-US" sz="2400" dirty="0" smtClean="0">
                <a:latin typeface="Garamond" pitchFamily="18" charset="0"/>
              </a:rPr>
              <a:t>Exemptions in FS 112.313(12)  Same as those listed for § 112.313(3)</a:t>
            </a:r>
          </a:p>
          <a:p>
            <a:pPr>
              <a:spcBef>
                <a:spcPts val="0"/>
              </a:spcBef>
              <a:spcAft>
                <a:spcPts val="1200"/>
              </a:spcAft>
              <a:buClr>
                <a:schemeClr val="tx1"/>
              </a:buClr>
              <a:buFont typeface="Wingdings" pitchFamily="2" charset="2"/>
              <a:buChar char="§"/>
              <a:defRPr/>
            </a:pPr>
            <a:r>
              <a:rPr lang="en-US" sz="2400" dirty="0" smtClean="0">
                <a:latin typeface="Garamond" pitchFamily="18" charset="0"/>
              </a:rPr>
              <a:t>Additional exemption in FS 112.313(15)    [ For 501 (c) 3entities, but must abstain]</a:t>
            </a: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57200" y="253536"/>
            <a:ext cx="8229600" cy="813264"/>
          </a:xfrm>
        </p:spPr>
        <p:txBody>
          <a:bodyPr>
            <a:noAutofit/>
          </a:bodyPr>
          <a:lstStyle/>
          <a:p>
            <a:pPr marL="54864" algn="l" eaLnBrk="1" fontAlgn="auto" hangingPunct="1">
              <a:spcAft>
                <a:spcPts val="0"/>
              </a:spcAft>
              <a:defRPr/>
            </a:pPr>
            <a:r>
              <a:rPr lang="en-US" sz="2800" b="1" dirty="0" smtClean="0">
                <a:solidFill>
                  <a:schemeClr val="tx2">
                    <a:tint val="100000"/>
                    <a:shade val="90000"/>
                    <a:satMod val="250000"/>
                    <a:alpha val="100000"/>
                  </a:schemeClr>
                </a:solidFill>
                <a:latin typeface="Garamond" pitchFamily="18" charset="0"/>
              </a:rPr>
              <a:t>Employees Holding Office</a:t>
            </a:r>
          </a:p>
        </p:txBody>
      </p:sp>
      <p:sp>
        <p:nvSpPr>
          <p:cNvPr id="19459" name="Rectangle 3"/>
          <p:cNvSpPr>
            <a:spLocks noGrp="1" noChangeArrowheads="1"/>
          </p:cNvSpPr>
          <p:nvPr>
            <p:ph idx="1"/>
          </p:nvPr>
        </p:nvSpPr>
        <p:spPr>
          <a:xfrm>
            <a:off x="457200" y="1524000"/>
            <a:ext cx="8229600" cy="4800600"/>
          </a:xfrm>
        </p:spPr>
        <p:txBody>
          <a:bodyPr>
            <a:normAutofit lnSpcReduction="10000"/>
          </a:bodyPr>
          <a:lstStyle/>
          <a:p>
            <a:pPr>
              <a:spcAft>
                <a:spcPts val="1200"/>
              </a:spcAft>
              <a:buClr>
                <a:schemeClr val="tx1"/>
              </a:buClr>
              <a:buFont typeface="Wingdings" pitchFamily="2" charset="2"/>
              <a:buChar char="§"/>
            </a:pPr>
            <a:r>
              <a:rPr lang="en-US" sz="2400" dirty="0" smtClean="0">
                <a:latin typeface="Garamond" pitchFamily="18" charset="0"/>
              </a:rPr>
              <a:t>FS 112.313(10) – prohibits public official from being an employee of the public entity he or she serves.</a:t>
            </a:r>
          </a:p>
          <a:p>
            <a:pPr>
              <a:spcAft>
                <a:spcPts val="1200"/>
              </a:spcAft>
              <a:buClr>
                <a:schemeClr val="tx1"/>
              </a:buClr>
              <a:buFont typeface="Wingdings" pitchFamily="2" charset="2"/>
              <a:buChar char="§"/>
            </a:pPr>
            <a:r>
              <a:rPr lang="en-US" sz="2400" dirty="0" smtClean="0">
                <a:latin typeface="Garamond" pitchFamily="18" charset="0"/>
              </a:rPr>
              <a:t>Different than Florida Constitution “dual office-holding” restrictions [Simultaneously holding office with two different governmental entities]  Article II, Section 5(a), Fla. Const.</a:t>
            </a:r>
          </a:p>
          <a:p>
            <a:pPr>
              <a:spcAft>
                <a:spcPts val="1200"/>
              </a:spcAft>
              <a:buClr>
                <a:schemeClr val="tx1"/>
              </a:buClr>
              <a:buFont typeface="Wingdings" pitchFamily="2" charset="2"/>
              <a:buChar char="§"/>
            </a:pPr>
            <a:r>
              <a:rPr lang="en-US" sz="2400" dirty="0" smtClean="0">
                <a:latin typeface="Garamond" pitchFamily="18" charset="0"/>
              </a:rPr>
              <a:t>Example of violation is a school board member employed as public school teacher in same school district  [However, he or she may be employed by the County or other agency]</a:t>
            </a:r>
          </a:p>
          <a:p>
            <a:pPr>
              <a:spcAft>
                <a:spcPts val="1200"/>
              </a:spcAft>
              <a:buClr>
                <a:schemeClr val="tx1"/>
              </a:buClr>
              <a:buFont typeface="Wingdings" pitchFamily="2" charset="2"/>
              <a:buChar char="§"/>
            </a:pPr>
            <a:r>
              <a:rPr lang="en-US" sz="2400" dirty="0" smtClean="0">
                <a:latin typeface="Garamond" pitchFamily="18" charset="0"/>
              </a:rPr>
              <a:t>Example of situation that is not a violation is school board member employed as teacher in another county’s school district </a:t>
            </a:r>
          </a:p>
          <a:p>
            <a:pPr>
              <a:spcAft>
                <a:spcPts val="1200"/>
              </a:spcAft>
              <a:buClr>
                <a:schemeClr val="tx1"/>
              </a:buClr>
              <a:buFont typeface="Wingdings" pitchFamily="2" charset="2"/>
              <a:buChar char="§"/>
            </a:pPr>
            <a:r>
              <a:rPr lang="en-US" sz="2400" dirty="0" smtClean="0">
                <a:latin typeface="Garamond" pitchFamily="18" charset="0"/>
              </a:rPr>
              <a:t>But see FS 112.313(7)(a) – creation of a conflict</a:t>
            </a: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253536"/>
            <a:ext cx="8229600" cy="889464"/>
          </a:xfrm>
        </p:spPr>
        <p:txBody>
          <a:bodyPr>
            <a:normAutofit/>
          </a:bodyPr>
          <a:lstStyle/>
          <a:p>
            <a:pPr marL="54864" algn="l" eaLnBrk="1" fontAlgn="auto" hangingPunct="1">
              <a:spcAft>
                <a:spcPts val="0"/>
              </a:spcAft>
              <a:defRPr/>
            </a:pPr>
            <a:r>
              <a:rPr lang="en-US" sz="2800" b="1" dirty="0" smtClean="0">
                <a:solidFill>
                  <a:schemeClr val="tx2">
                    <a:tint val="100000"/>
                    <a:shade val="90000"/>
                    <a:satMod val="250000"/>
                    <a:alpha val="100000"/>
                  </a:schemeClr>
                </a:solidFill>
                <a:latin typeface="Garamond" pitchFamily="18" charset="0"/>
              </a:rPr>
              <a:t>Misuse of Public Position</a:t>
            </a:r>
          </a:p>
        </p:txBody>
      </p:sp>
      <p:sp>
        <p:nvSpPr>
          <p:cNvPr id="20483" name="Rectangle 3"/>
          <p:cNvSpPr>
            <a:spLocks noGrp="1" noChangeArrowheads="1"/>
          </p:cNvSpPr>
          <p:nvPr>
            <p:ph idx="1"/>
          </p:nvPr>
        </p:nvSpPr>
        <p:spPr>
          <a:xfrm>
            <a:off x="685800" y="1600200"/>
            <a:ext cx="8001000" cy="4572000"/>
          </a:xfrm>
        </p:spPr>
        <p:txBody>
          <a:bodyPr>
            <a:normAutofit fontScale="77500" lnSpcReduction="20000"/>
          </a:bodyPr>
          <a:lstStyle/>
          <a:p>
            <a:pPr algn="just">
              <a:lnSpc>
                <a:spcPct val="150000"/>
              </a:lnSpc>
              <a:buClr>
                <a:schemeClr val="tx1"/>
              </a:buClr>
              <a:buFont typeface="Wingdings" pitchFamily="2" charset="2"/>
              <a:buChar char="§"/>
            </a:pPr>
            <a:r>
              <a:rPr lang="en-US" sz="2400" dirty="0" smtClean="0">
                <a:latin typeface="Garamond" pitchFamily="18" charset="0"/>
              </a:rPr>
              <a:t>FS 112.313(6)   “No public officer, employee of an agency, or local government attorney </a:t>
            </a:r>
            <a:r>
              <a:rPr lang="en-US" sz="2400" i="1" dirty="0" smtClean="0">
                <a:solidFill>
                  <a:srgbClr val="00B0F0"/>
                </a:solidFill>
                <a:latin typeface="Garamond" pitchFamily="18" charset="0"/>
              </a:rPr>
              <a:t>shall corruptly use or attempt to use his or her official position</a:t>
            </a:r>
            <a:r>
              <a:rPr lang="en-US" sz="2400" dirty="0" smtClean="0">
                <a:latin typeface="Garamond" pitchFamily="18" charset="0"/>
              </a:rPr>
              <a:t> or any property or resource which may be within his or her trust, or perform his or her official duties, to secure a special privilege, benefit, or exemption for himself, herself, or others.”</a:t>
            </a:r>
          </a:p>
          <a:p>
            <a:pPr>
              <a:lnSpc>
                <a:spcPct val="150000"/>
              </a:lnSpc>
              <a:buClr>
                <a:schemeClr val="tx1"/>
              </a:buClr>
              <a:buFont typeface="Wingdings" pitchFamily="2" charset="2"/>
              <a:buChar char="§"/>
            </a:pPr>
            <a:r>
              <a:rPr lang="en-US" sz="2400" dirty="0" smtClean="0">
                <a:latin typeface="Garamond" pitchFamily="18" charset="0"/>
              </a:rPr>
              <a:t>Examples: Influencing hiring decisions;  fixing a traffic ticket;  etc.  Depends on the facts and circumstances of each case</a:t>
            </a:r>
          </a:p>
          <a:p>
            <a:pPr>
              <a:lnSpc>
                <a:spcPct val="150000"/>
              </a:lnSpc>
              <a:buClr>
                <a:schemeClr val="tx1"/>
              </a:buClr>
              <a:buFont typeface="Wingdings" pitchFamily="2" charset="2"/>
              <a:buChar char="§"/>
            </a:pPr>
            <a:r>
              <a:rPr lang="en-US" sz="2400" dirty="0" smtClean="0">
                <a:latin typeface="Garamond" pitchFamily="18" charset="0"/>
              </a:rPr>
              <a:t>Most difficult to prosecute</a:t>
            </a:r>
          </a:p>
          <a:p>
            <a:pPr>
              <a:lnSpc>
                <a:spcPct val="150000"/>
              </a:lnSpc>
              <a:buClr>
                <a:schemeClr val="tx1"/>
              </a:buClr>
              <a:buFont typeface="Wingdings" pitchFamily="2" charset="2"/>
              <a:buChar char="§"/>
            </a:pPr>
            <a:r>
              <a:rPr lang="en-US" sz="2400" dirty="0" smtClean="0">
                <a:latin typeface="Garamond" pitchFamily="18" charset="0"/>
              </a:rPr>
              <a:t>Encompasses bad/evil conduct</a:t>
            </a:r>
          </a:p>
          <a:p>
            <a:pPr>
              <a:lnSpc>
                <a:spcPct val="150000"/>
              </a:lnSpc>
              <a:buClr>
                <a:schemeClr val="tx1"/>
              </a:buClr>
              <a:buFont typeface="Wingdings" pitchFamily="2" charset="2"/>
              <a:buChar char="§"/>
            </a:pPr>
            <a:r>
              <a:rPr lang="en-US" sz="2400" dirty="0" smtClean="0">
                <a:latin typeface="Garamond" pitchFamily="18" charset="0"/>
              </a:rPr>
              <a:t>Not triggered by policy decisions alone</a:t>
            </a:r>
          </a:p>
          <a:p>
            <a:pPr>
              <a:lnSpc>
                <a:spcPct val="150000"/>
              </a:lnSpc>
              <a:buClr>
                <a:schemeClr val="tx1"/>
              </a:buClr>
              <a:buFont typeface="Wingdings" pitchFamily="2" charset="2"/>
              <a:buChar char="§"/>
            </a:pPr>
            <a:r>
              <a:rPr lang="en-US" sz="2400" dirty="0" smtClean="0">
                <a:latin typeface="Garamond" pitchFamily="18" charset="0"/>
              </a:rPr>
              <a:t>Requires “corruption”</a:t>
            </a:r>
          </a:p>
          <a:p>
            <a:pPr algn="ctr" eaLnBrk="1" hangingPunct="1">
              <a:lnSpc>
                <a:spcPct val="150000"/>
              </a:lnSpc>
              <a:buClr>
                <a:schemeClr val="tx1"/>
              </a:buClr>
              <a:buFont typeface="Wingdings" pitchFamily="2" charset="2"/>
              <a:buChar char="Ø"/>
            </a:pPr>
            <a:endParaRPr lang="en-US" sz="2400" dirty="0" smtClean="0">
              <a:latin typeface="Garamond" pitchFamily="18" charset="0"/>
            </a:endParaRP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253536"/>
            <a:ext cx="8229600" cy="965664"/>
          </a:xfrm>
        </p:spPr>
        <p:txBody>
          <a:bodyPr>
            <a:normAutofit/>
          </a:bodyPr>
          <a:lstStyle/>
          <a:p>
            <a:pPr marL="54864" algn="l" eaLnBrk="1" fontAlgn="auto" hangingPunct="1">
              <a:spcAft>
                <a:spcPts val="0"/>
              </a:spcAft>
              <a:defRPr/>
            </a:pPr>
            <a:r>
              <a:rPr lang="en-US" sz="3600" b="1" u="sng" dirty="0" smtClean="0">
                <a:solidFill>
                  <a:schemeClr val="tx2">
                    <a:tint val="100000"/>
                    <a:shade val="90000"/>
                    <a:satMod val="250000"/>
                    <a:alpha val="100000"/>
                  </a:schemeClr>
                </a:solidFill>
                <a:latin typeface="Garamond" pitchFamily="18" charset="0"/>
              </a:rPr>
              <a:t>Ethics Training Requirement</a:t>
            </a:r>
          </a:p>
        </p:txBody>
      </p:sp>
      <p:sp>
        <p:nvSpPr>
          <p:cNvPr id="12291" name="Rectangle 3"/>
          <p:cNvSpPr>
            <a:spLocks noGrp="1" noChangeArrowheads="1"/>
          </p:cNvSpPr>
          <p:nvPr>
            <p:ph idx="1"/>
          </p:nvPr>
        </p:nvSpPr>
        <p:spPr>
          <a:xfrm>
            <a:off x="533401" y="1524000"/>
            <a:ext cx="8077199" cy="4876800"/>
          </a:xfrm>
        </p:spPr>
        <p:txBody>
          <a:bodyPr>
            <a:normAutofit fontScale="77500" lnSpcReduction="20000"/>
          </a:bodyPr>
          <a:lstStyle/>
          <a:p>
            <a:pPr marL="465138" indent="-465138" algn="just" eaLnBrk="1" hangingPunct="1">
              <a:lnSpc>
                <a:spcPts val="2400"/>
              </a:lnSpc>
              <a:spcBef>
                <a:spcPts val="0"/>
              </a:spcBef>
              <a:buClr>
                <a:schemeClr val="tx1"/>
              </a:buClr>
              <a:buFont typeface="Wingdings" pitchFamily="2" charset="2"/>
              <a:buChar char="Ø"/>
            </a:pPr>
            <a:r>
              <a:rPr lang="en-US" sz="2400" dirty="0" smtClean="0">
                <a:latin typeface="Garamond" pitchFamily="18" charset="0"/>
              </a:rPr>
              <a:t>Changes made to Florida ethics laws during 2013 legislative session require constitutional offices, including school board members and superintendents to take a minimum of four (4) hours of ethics training annually (Section 112.3142, F.S.). </a:t>
            </a:r>
            <a:r>
              <a:rPr lang="en-US" sz="2400" u="sng" dirty="0" smtClean="0">
                <a:latin typeface="Garamond" pitchFamily="18" charset="0"/>
              </a:rPr>
              <a:t>See</a:t>
            </a:r>
            <a:r>
              <a:rPr lang="en-US" sz="2400" dirty="0" smtClean="0">
                <a:latin typeface="Garamond" pitchFamily="18" charset="0"/>
              </a:rPr>
              <a:t> </a:t>
            </a:r>
            <a:r>
              <a:rPr lang="en-US" sz="2400" u="sng" dirty="0" smtClean="0">
                <a:latin typeface="Garamond" pitchFamily="18" charset="0"/>
              </a:rPr>
              <a:t>also</a:t>
            </a:r>
            <a:r>
              <a:rPr lang="en-US" sz="2400" dirty="0" smtClean="0">
                <a:latin typeface="Garamond" pitchFamily="18" charset="0"/>
              </a:rPr>
              <a:t> School Board Policy 0141.2, </a:t>
            </a:r>
            <a:r>
              <a:rPr lang="en-US" sz="2400" i="1" dirty="0" smtClean="0">
                <a:latin typeface="Garamond" pitchFamily="18" charset="0"/>
              </a:rPr>
              <a:t>Conflict of Interest</a:t>
            </a:r>
            <a:r>
              <a:rPr lang="en-US" sz="2400" dirty="0" smtClean="0">
                <a:latin typeface="Garamond" pitchFamily="18" charset="0"/>
              </a:rPr>
              <a:t>.</a:t>
            </a:r>
          </a:p>
          <a:p>
            <a:pPr eaLnBrk="1" hangingPunct="1">
              <a:lnSpc>
                <a:spcPts val="1500"/>
              </a:lnSpc>
              <a:spcBef>
                <a:spcPts val="0"/>
              </a:spcBef>
              <a:buClr>
                <a:schemeClr val="tx1"/>
              </a:buClr>
              <a:buFont typeface="Wingdings" pitchFamily="2" charset="2"/>
              <a:buChar char="Ø"/>
            </a:pPr>
            <a:endParaRPr lang="en-US" sz="2400" dirty="0" smtClean="0">
              <a:latin typeface="Garamond" pitchFamily="18" charset="0"/>
            </a:endParaRPr>
          </a:p>
          <a:p>
            <a:pPr marL="466725" indent="-466725" algn="just" eaLnBrk="1" hangingPunct="1">
              <a:lnSpc>
                <a:spcPts val="2400"/>
              </a:lnSpc>
              <a:spcBef>
                <a:spcPts val="0"/>
              </a:spcBef>
              <a:buClr>
                <a:schemeClr val="tx1"/>
              </a:buClr>
              <a:buFont typeface="Wingdings" pitchFamily="2" charset="2"/>
              <a:buChar char="Ø"/>
            </a:pPr>
            <a:r>
              <a:rPr lang="en-US" sz="2400" dirty="0" smtClean="0">
                <a:latin typeface="Garamond" pitchFamily="18" charset="0"/>
              </a:rPr>
              <a:t>Training must include:</a:t>
            </a:r>
          </a:p>
          <a:p>
            <a:pPr marL="466725" indent="-466725" algn="just" eaLnBrk="1" hangingPunct="1">
              <a:lnSpc>
                <a:spcPts val="1500"/>
              </a:lnSpc>
              <a:spcBef>
                <a:spcPts val="0"/>
              </a:spcBef>
              <a:buClr>
                <a:schemeClr val="tx1"/>
              </a:buClr>
              <a:buFont typeface="Wingdings" pitchFamily="2" charset="2"/>
              <a:buChar char="v"/>
            </a:pPr>
            <a:endParaRPr lang="en-US" sz="2400" dirty="0" smtClean="0">
              <a:latin typeface="Garamond" pitchFamily="18" charset="0"/>
            </a:endParaRPr>
          </a:p>
          <a:p>
            <a:pPr marL="1262063" lvl="2" indent="-347663" algn="just" eaLnBrk="1" hangingPunct="1">
              <a:lnSpc>
                <a:spcPts val="2400"/>
              </a:lnSpc>
              <a:spcBef>
                <a:spcPts val="0"/>
              </a:spcBef>
              <a:buClr>
                <a:schemeClr val="tx1"/>
              </a:buClr>
              <a:buFont typeface="Wingdings" pitchFamily="2" charset="2"/>
              <a:buChar char="§"/>
            </a:pPr>
            <a:r>
              <a:rPr lang="en-US" dirty="0" smtClean="0">
                <a:latin typeface="Garamond" pitchFamily="18" charset="0"/>
              </a:rPr>
              <a:t>Article II, Section 8 of the Florida Constitution (“Ethics in Government”)</a:t>
            </a:r>
          </a:p>
          <a:p>
            <a:pPr lvl="1" algn="just" eaLnBrk="1" hangingPunct="1">
              <a:lnSpc>
                <a:spcPts val="2400"/>
              </a:lnSpc>
              <a:spcBef>
                <a:spcPts val="0"/>
              </a:spcBef>
              <a:buClr>
                <a:schemeClr val="tx1"/>
              </a:buClr>
              <a:buFont typeface="Wingdings" pitchFamily="2" charset="2"/>
              <a:buChar char="§"/>
            </a:pPr>
            <a:endParaRPr lang="en-US" sz="2400" dirty="0" smtClean="0">
              <a:latin typeface="Garamond" pitchFamily="18" charset="0"/>
            </a:endParaRPr>
          </a:p>
          <a:p>
            <a:pPr marL="1257300" lvl="2" indent="-342900" algn="just" eaLnBrk="1" hangingPunct="1">
              <a:lnSpc>
                <a:spcPts val="2400"/>
              </a:lnSpc>
              <a:spcBef>
                <a:spcPts val="0"/>
              </a:spcBef>
              <a:buClr>
                <a:schemeClr val="tx1"/>
              </a:buClr>
              <a:buFont typeface="Wingdings" pitchFamily="2" charset="2"/>
              <a:buChar char="§"/>
            </a:pPr>
            <a:r>
              <a:rPr lang="en-US" dirty="0" smtClean="0">
                <a:latin typeface="Garamond" pitchFamily="18" charset="0"/>
              </a:rPr>
              <a:t>Part III, Chapter 112, F.S. (“Code of Ethics  for Public Officers and Employees”)</a:t>
            </a:r>
          </a:p>
          <a:p>
            <a:pPr marL="1257300" lvl="2" indent="-342900" algn="just" eaLnBrk="1" hangingPunct="1">
              <a:lnSpc>
                <a:spcPts val="2400"/>
              </a:lnSpc>
              <a:spcBef>
                <a:spcPts val="0"/>
              </a:spcBef>
              <a:buClr>
                <a:schemeClr val="tx1"/>
              </a:buClr>
              <a:buFont typeface="Wingdings" pitchFamily="2" charset="2"/>
              <a:buChar char="§"/>
            </a:pPr>
            <a:endParaRPr lang="en-US" dirty="0" smtClean="0">
              <a:latin typeface="Garamond" pitchFamily="18" charset="0"/>
            </a:endParaRPr>
          </a:p>
          <a:p>
            <a:pPr marL="1262063" lvl="2" indent="-347663">
              <a:lnSpc>
                <a:spcPts val="2400"/>
              </a:lnSpc>
              <a:spcBef>
                <a:spcPts val="0"/>
              </a:spcBef>
              <a:buClr>
                <a:schemeClr val="tx1"/>
              </a:buClr>
              <a:buFont typeface="Wingdings" pitchFamily="2" charset="2"/>
              <a:buChar char="§"/>
            </a:pPr>
            <a:r>
              <a:rPr lang="en-US" dirty="0" smtClean="0">
                <a:latin typeface="Garamond" pitchFamily="18" charset="0"/>
              </a:rPr>
              <a:t>Public Records</a:t>
            </a:r>
          </a:p>
          <a:p>
            <a:pPr marL="1262063" lvl="2" indent="-347663">
              <a:lnSpc>
                <a:spcPts val="1500"/>
              </a:lnSpc>
              <a:spcBef>
                <a:spcPts val="0"/>
              </a:spcBef>
              <a:buClr>
                <a:schemeClr val="tx1"/>
              </a:buClr>
              <a:buFont typeface="Wingdings" pitchFamily="2" charset="2"/>
              <a:buChar char="§"/>
            </a:pPr>
            <a:endParaRPr lang="en-US" dirty="0" smtClean="0">
              <a:latin typeface="Garamond" pitchFamily="18" charset="0"/>
            </a:endParaRPr>
          </a:p>
          <a:p>
            <a:pPr marL="1262063" lvl="2" indent="-347663">
              <a:lnSpc>
                <a:spcPts val="2400"/>
              </a:lnSpc>
              <a:spcBef>
                <a:spcPts val="0"/>
              </a:spcBef>
              <a:buClr>
                <a:schemeClr val="tx1"/>
              </a:buClr>
              <a:buFont typeface="Wingdings" pitchFamily="2" charset="2"/>
              <a:buChar char="§"/>
            </a:pPr>
            <a:r>
              <a:rPr lang="en-US" dirty="0" smtClean="0">
                <a:latin typeface="Garamond" pitchFamily="18" charset="0"/>
              </a:rPr>
              <a:t>Public meetings (Sunshine Law</a:t>
            </a:r>
            <a:r>
              <a:rPr lang="en-US" sz="2800" dirty="0" smtClean="0">
                <a:latin typeface="Garamond" pitchFamily="18" charset="0"/>
              </a:rPr>
              <a:t>)</a:t>
            </a:r>
          </a:p>
          <a:p>
            <a:pPr marL="1257300" lvl="2" indent="-342900" algn="just" eaLnBrk="1" hangingPunct="1">
              <a:lnSpc>
                <a:spcPts val="2800"/>
              </a:lnSpc>
              <a:buClr>
                <a:schemeClr val="tx1"/>
              </a:buClr>
              <a:buFont typeface="Wingdings" pitchFamily="2" charset="2"/>
              <a:buChar char="§"/>
            </a:pPr>
            <a:endParaRPr lang="en-US" dirty="0" smtClean="0">
              <a:latin typeface="Garamond" pitchFamily="18" charset="0"/>
            </a:endParaRPr>
          </a:p>
          <a:p>
            <a:pPr algn="r" eaLnBrk="1" hangingPunct="1">
              <a:lnSpc>
                <a:spcPts val="2500"/>
              </a:lnSpc>
              <a:buClr>
                <a:schemeClr val="tx1"/>
              </a:buClr>
              <a:buFont typeface="Wingdings" pitchFamily="2" charset="2"/>
              <a:buChar char="§"/>
            </a:pPr>
            <a:endParaRPr lang="en-US" sz="2800" dirty="0" smtClean="0">
              <a:latin typeface="ZapfHumnst BT" pitchFamily="34" charset="0"/>
            </a:endParaRP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253536"/>
            <a:ext cx="8229600" cy="889464"/>
          </a:xfrm>
        </p:spPr>
        <p:txBody>
          <a:bodyPr>
            <a:normAutofit/>
          </a:bodyPr>
          <a:lstStyle/>
          <a:p>
            <a:pPr marL="54864" algn="l" eaLnBrk="1" fontAlgn="auto" hangingPunct="1">
              <a:spcAft>
                <a:spcPts val="0"/>
              </a:spcAft>
              <a:defRPr/>
            </a:pPr>
            <a:r>
              <a:rPr lang="en-US" sz="2800" b="1" dirty="0" smtClean="0">
                <a:solidFill>
                  <a:schemeClr val="tx2">
                    <a:tint val="100000"/>
                    <a:shade val="90000"/>
                    <a:satMod val="250000"/>
                    <a:alpha val="100000"/>
                  </a:schemeClr>
                </a:solidFill>
                <a:latin typeface="Garamond" pitchFamily="18" charset="0"/>
              </a:rPr>
              <a:t>Use of Inside Information</a:t>
            </a:r>
          </a:p>
        </p:txBody>
      </p:sp>
      <p:sp>
        <p:nvSpPr>
          <p:cNvPr id="21507" name="Rectangle 3"/>
          <p:cNvSpPr>
            <a:spLocks noGrp="1" noChangeArrowheads="1"/>
          </p:cNvSpPr>
          <p:nvPr>
            <p:ph idx="1"/>
          </p:nvPr>
        </p:nvSpPr>
        <p:spPr>
          <a:xfrm>
            <a:off x="990600" y="1600200"/>
            <a:ext cx="7696200" cy="4572000"/>
          </a:xfrm>
        </p:spPr>
        <p:txBody>
          <a:bodyPr>
            <a:normAutofit fontScale="92500" lnSpcReduction="10000"/>
          </a:bodyPr>
          <a:lstStyle/>
          <a:p>
            <a:pPr>
              <a:spcAft>
                <a:spcPts val="1800"/>
              </a:spcAft>
              <a:buClr>
                <a:schemeClr val="tx1"/>
              </a:buClr>
              <a:buFont typeface="Wingdings" pitchFamily="2" charset="2"/>
              <a:buChar char="§"/>
            </a:pPr>
            <a:r>
              <a:rPr lang="en-US" sz="2400" dirty="0" smtClean="0">
                <a:latin typeface="Garamond" pitchFamily="18" charset="0"/>
              </a:rPr>
              <a:t>FS 112.313(8)</a:t>
            </a:r>
          </a:p>
          <a:p>
            <a:pPr>
              <a:spcAft>
                <a:spcPts val="1800"/>
              </a:spcAft>
              <a:buClr>
                <a:schemeClr val="tx1"/>
              </a:buClr>
              <a:buFont typeface="Wingdings" pitchFamily="2" charset="2"/>
              <a:buChar char="§"/>
            </a:pPr>
            <a:r>
              <a:rPr lang="en-US" sz="2400" dirty="0" smtClean="0">
                <a:latin typeface="Garamond" pitchFamily="18" charset="0"/>
              </a:rPr>
              <a:t>Can encompass ultimately public information (i.e., the information may or will later become public knowledge).</a:t>
            </a:r>
          </a:p>
          <a:p>
            <a:pPr algn="just">
              <a:spcAft>
                <a:spcPts val="1800"/>
              </a:spcAft>
              <a:buClr>
                <a:schemeClr val="tx1"/>
              </a:buClr>
              <a:buFont typeface="Wingdings" pitchFamily="2" charset="2"/>
              <a:buChar char="§"/>
            </a:pPr>
            <a:r>
              <a:rPr lang="en-US" sz="2400" dirty="0" smtClean="0">
                <a:latin typeface="Garamond" pitchFamily="18" charset="0"/>
              </a:rPr>
              <a:t>“A current or former public officer, employee of an agency, or local government attorney may not disclose or use information not available to members of the general public and gained by reason of his or her official position, except for information relating exclusively to governmental practices, for his or her personal gain or benefit or for the personal gain or benefit of any other person or business entity.”</a:t>
            </a:r>
          </a:p>
          <a:p>
            <a:pPr>
              <a:spcAft>
                <a:spcPts val="1800"/>
              </a:spcAft>
              <a:buClr>
                <a:schemeClr val="tx1"/>
              </a:buClr>
              <a:buFont typeface="Wingdings" pitchFamily="2" charset="2"/>
              <a:buChar char="§"/>
            </a:pPr>
            <a:r>
              <a:rPr lang="en-US" sz="2400" dirty="0" smtClean="0">
                <a:latin typeface="Garamond" pitchFamily="18" charset="0"/>
              </a:rPr>
              <a:t>Sometimes an issue in collective bargaining matters.</a:t>
            </a:r>
          </a:p>
          <a:p>
            <a:pPr eaLnBrk="1" hangingPunct="1"/>
            <a:endParaRPr lang="en-US" dirty="0" smtClean="0"/>
          </a:p>
          <a:p>
            <a:pPr eaLnBrk="1" hangingPunct="1"/>
            <a:endParaRPr lang="en-US" dirty="0" smtClean="0"/>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noAutofit/>
          </a:bodyPr>
          <a:lstStyle/>
          <a:p>
            <a:pPr marL="54864" algn="l" eaLnBrk="1" fontAlgn="auto" hangingPunct="1">
              <a:spcAft>
                <a:spcPts val="0"/>
              </a:spcAft>
              <a:defRPr/>
            </a:pPr>
            <a:r>
              <a:rPr lang="en-US" sz="2800" b="1" dirty="0" smtClean="0">
                <a:solidFill>
                  <a:schemeClr val="tx2">
                    <a:tint val="100000"/>
                    <a:shade val="90000"/>
                    <a:satMod val="250000"/>
                    <a:alpha val="100000"/>
                  </a:schemeClr>
                </a:solidFill>
                <a:latin typeface="Garamond" pitchFamily="18" charset="0"/>
              </a:rPr>
              <a:t>Solicitation/Acceptance of Certain Gifts</a:t>
            </a:r>
          </a:p>
        </p:txBody>
      </p:sp>
      <p:sp>
        <p:nvSpPr>
          <p:cNvPr id="22531" name="Rectangle 3"/>
          <p:cNvSpPr>
            <a:spLocks noGrp="1" noChangeArrowheads="1"/>
          </p:cNvSpPr>
          <p:nvPr>
            <p:ph idx="1"/>
          </p:nvPr>
        </p:nvSpPr>
        <p:spPr>
          <a:xfrm>
            <a:off x="914400" y="1828800"/>
            <a:ext cx="7772400" cy="4343400"/>
          </a:xfrm>
        </p:spPr>
        <p:txBody>
          <a:bodyPr>
            <a:normAutofit fontScale="85000" lnSpcReduction="20000"/>
          </a:bodyPr>
          <a:lstStyle/>
          <a:p>
            <a:pPr algn="just">
              <a:lnSpc>
                <a:spcPct val="150000"/>
              </a:lnSpc>
              <a:buClr>
                <a:schemeClr val="tx1"/>
              </a:buClr>
              <a:buFont typeface="Wingdings" pitchFamily="2" charset="2"/>
              <a:buChar char="§"/>
            </a:pPr>
            <a:r>
              <a:rPr lang="en-US" sz="2400" dirty="0" smtClean="0">
                <a:latin typeface="Garamond" pitchFamily="18" charset="0"/>
              </a:rPr>
              <a:t>FS 112.313(2): “No public officer, employee of an agency, local government attorney, or candidate for nomination or election shall solicit or accept anything of value to the recipient, including a gift, loan, reward, promise of future employment, favor, or service, based upon any understanding that the vote, official action, or judgment of the public officer, employee, local government attorney, or candidate would be influenced thereby.”</a:t>
            </a:r>
          </a:p>
          <a:p>
            <a:pPr>
              <a:lnSpc>
                <a:spcPct val="150000"/>
              </a:lnSpc>
              <a:buClr>
                <a:schemeClr val="tx1"/>
              </a:buClr>
              <a:buFont typeface="Wingdings" pitchFamily="2" charset="2"/>
              <a:buChar char="§"/>
            </a:pPr>
            <a:r>
              <a:rPr lang="en-US" sz="2400" dirty="0" smtClean="0">
                <a:latin typeface="Garamond" pitchFamily="18" charset="0"/>
              </a:rPr>
              <a:t>Things of Value: Gifts, loans, rewards, promises of future employment</a:t>
            </a:r>
          </a:p>
          <a:p>
            <a:pPr>
              <a:lnSpc>
                <a:spcPct val="150000"/>
              </a:lnSpc>
              <a:buClr>
                <a:schemeClr val="tx1"/>
              </a:buClr>
              <a:buFont typeface="Wingdings" pitchFamily="2" charset="2"/>
              <a:buChar char="§"/>
            </a:pPr>
            <a:r>
              <a:rPr lang="en-US" sz="2400" dirty="0" smtClean="0">
                <a:latin typeface="Garamond" pitchFamily="18" charset="0"/>
              </a:rPr>
              <a:t>Amounts to bribery  (quid-pro-quo)</a:t>
            </a:r>
          </a:p>
          <a:p>
            <a:pPr>
              <a:buClr>
                <a:schemeClr val="tx1"/>
              </a:buClr>
              <a:buFont typeface="Wingdings" pitchFamily="2" charset="2"/>
              <a:buChar char="§"/>
            </a:pPr>
            <a:r>
              <a:rPr lang="en-US" sz="2400" dirty="0" smtClean="0">
                <a:latin typeface="Garamond" pitchFamily="18" charset="0"/>
              </a:rPr>
              <a:t>A rare occurrence and even rarer to prove, but is the most newsworthy</a:t>
            </a: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457200" y="253536"/>
            <a:ext cx="8229600" cy="889464"/>
          </a:xfrm>
        </p:spPr>
        <p:txBody>
          <a:bodyPr>
            <a:normAutofit/>
          </a:bodyPr>
          <a:lstStyle/>
          <a:p>
            <a:pPr marL="54864" algn="l" eaLnBrk="1" fontAlgn="auto" hangingPunct="1">
              <a:spcAft>
                <a:spcPts val="0"/>
              </a:spcAft>
              <a:defRPr/>
            </a:pPr>
            <a:r>
              <a:rPr lang="en-US" sz="2800" b="1" dirty="0" smtClean="0">
                <a:solidFill>
                  <a:schemeClr val="tx2">
                    <a:tint val="100000"/>
                    <a:shade val="90000"/>
                    <a:satMod val="250000"/>
                    <a:alpha val="100000"/>
                  </a:schemeClr>
                </a:solidFill>
                <a:latin typeface="Garamond" pitchFamily="18" charset="0"/>
              </a:rPr>
              <a:t>Unauthorized Compensation/Gifts</a:t>
            </a:r>
          </a:p>
        </p:txBody>
      </p:sp>
      <p:sp>
        <p:nvSpPr>
          <p:cNvPr id="111619" name="Rectangle 3"/>
          <p:cNvSpPr>
            <a:spLocks noGrp="1" noChangeArrowheads="1"/>
          </p:cNvSpPr>
          <p:nvPr>
            <p:ph idx="1"/>
          </p:nvPr>
        </p:nvSpPr>
        <p:spPr>
          <a:xfrm>
            <a:off x="914400" y="1600200"/>
            <a:ext cx="7772400" cy="4572000"/>
          </a:xfrm>
        </p:spPr>
        <p:txBody>
          <a:bodyPr>
            <a:normAutofit fontScale="70000" lnSpcReduction="20000"/>
          </a:bodyPr>
          <a:lstStyle/>
          <a:p>
            <a:pPr algn="just">
              <a:lnSpc>
                <a:spcPct val="150000"/>
              </a:lnSpc>
              <a:spcBef>
                <a:spcPts val="0"/>
              </a:spcBef>
              <a:spcAft>
                <a:spcPts val="1200"/>
              </a:spcAft>
              <a:buClr>
                <a:schemeClr val="tx1"/>
              </a:buClr>
              <a:buFont typeface="Wingdings" pitchFamily="2" charset="2"/>
              <a:buChar char="§"/>
              <a:defRPr/>
            </a:pPr>
            <a:r>
              <a:rPr lang="en-US" sz="2400" dirty="0" smtClean="0">
                <a:latin typeface="Garamond" pitchFamily="18" charset="0"/>
              </a:rPr>
              <a:t>FS 112.313(4):	“No public officer, employee of an agency, or local government attorney or his or her spouse or minor child shall, at any time, accept any compensation, payment, or thing of value </a:t>
            </a:r>
            <a:r>
              <a:rPr lang="en-US" sz="2400" i="1" dirty="0" smtClean="0">
                <a:solidFill>
                  <a:schemeClr val="tx2"/>
                </a:solidFill>
                <a:latin typeface="Garamond" pitchFamily="18" charset="0"/>
              </a:rPr>
              <a:t>when such public officer, employee, or local government attorney knows, or, with the exercise of reasonable care, should know, that it was given to influence a vote or other action </a:t>
            </a:r>
            <a:r>
              <a:rPr lang="en-US" sz="2400" dirty="0" smtClean="0">
                <a:latin typeface="Garamond" pitchFamily="18" charset="0"/>
              </a:rPr>
              <a:t>in which the officer, employee, or local government attorney was expected to participate in his or her official capacity.”</a:t>
            </a:r>
          </a:p>
          <a:p>
            <a:pPr>
              <a:lnSpc>
                <a:spcPct val="110000"/>
              </a:lnSpc>
              <a:spcBef>
                <a:spcPts val="0"/>
              </a:spcBef>
              <a:spcAft>
                <a:spcPts val="1200"/>
              </a:spcAft>
              <a:buClr>
                <a:schemeClr val="tx1"/>
              </a:buClr>
              <a:buFont typeface="Wingdings" pitchFamily="2" charset="2"/>
              <a:buChar char="§"/>
              <a:defRPr/>
            </a:pPr>
            <a:r>
              <a:rPr lang="en-US" sz="2400" dirty="0" smtClean="0">
                <a:latin typeface="Garamond" pitchFamily="18" charset="0"/>
              </a:rPr>
              <a:t>Is based on actual or constructive knowledge</a:t>
            </a:r>
          </a:p>
          <a:p>
            <a:pPr>
              <a:lnSpc>
                <a:spcPct val="150000"/>
              </a:lnSpc>
              <a:spcBef>
                <a:spcPts val="0"/>
              </a:spcBef>
              <a:spcAft>
                <a:spcPts val="1200"/>
              </a:spcAft>
              <a:buClr>
                <a:schemeClr val="tx1"/>
              </a:buClr>
              <a:buFont typeface="Wingdings" pitchFamily="2" charset="2"/>
              <a:buChar char="§"/>
              <a:defRPr/>
            </a:pPr>
            <a:r>
              <a:rPr lang="en-US" sz="2400" dirty="0" smtClean="0">
                <a:latin typeface="Garamond" pitchFamily="18" charset="0"/>
              </a:rPr>
              <a:t>A more useful tool than FS 112.313(2)</a:t>
            </a:r>
          </a:p>
          <a:p>
            <a:pPr>
              <a:lnSpc>
                <a:spcPct val="120000"/>
              </a:lnSpc>
              <a:spcBef>
                <a:spcPts val="0"/>
              </a:spcBef>
              <a:buClr>
                <a:schemeClr val="tx1"/>
              </a:buClr>
              <a:buFont typeface="Wingdings" pitchFamily="2" charset="2"/>
              <a:buChar char="§"/>
              <a:defRPr/>
            </a:pPr>
            <a:r>
              <a:rPr lang="en-US" sz="2400" dirty="0" smtClean="0">
                <a:latin typeface="Garamond" pitchFamily="18" charset="0"/>
              </a:rPr>
              <a:t>Somewhat displaced by FS 112.3148 and the $50 K-20 Education Code provision, FS 1001.421*</a:t>
            </a:r>
          </a:p>
          <a:p>
            <a:pPr>
              <a:lnSpc>
                <a:spcPct val="120000"/>
              </a:lnSpc>
              <a:spcBef>
                <a:spcPts val="0"/>
              </a:spcBef>
              <a:buClr>
                <a:schemeClr val="tx1"/>
              </a:buClr>
              <a:buNone/>
              <a:defRPr/>
            </a:pPr>
            <a:r>
              <a:rPr lang="en-US" sz="2400" dirty="0" smtClean="0">
                <a:latin typeface="Garamond" pitchFamily="18" charset="0"/>
              </a:rPr>
              <a:t>[Authority of COE to implement is questionable]</a:t>
            </a: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normAutofit/>
          </a:bodyPr>
          <a:lstStyle/>
          <a:p>
            <a:pPr marL="54864" algn="l" eaLnBrk="1" fontAlgn="auto" hangingPunct="1">
              <a:spcAft>
                <a:spcPts val="0"/>
              </a:spcAft>
              <a:defRPr/>
            </a:pPr>
            <a:r>
              <a:rPr lang="en-US" sz="2800" b="1" dirty="0" smtClean="0">
                <a:solidFill>
                  <a:schemeClr val="tx2">
                    <a:tint val="100000"/>
                    <a:shade val="90000"/>
                    <a:satMod val="250000"/>
                    <a:alpha val="100000"/>
                  </a:schemeClr>
                </a:solidFill>
                <a:latin typeface="Garamond" pitchFamily="18" charset="0"/>
              </a:rPr>
              <a:t>Gift Prohibitions and Disclosures for R.I.P.E.s</a:t>
            </a:r>
          </a:p>
        </p:txBody>
      </p:sp>
      <p:sp>
        <p:nvSpPr>
          <p:cNvPr id="24579" name="Rectangle 3"/>
          <p:cNvSpPr>
            <a:spLocks noGrp="1" noChangeArrowheads="1"/>
          </p:cNvSpPr>
          <p:nvPr>
            <p:ph idx="1"/>
          </p:nvPr>
        </p:nvSpPr>
        <p:spPr>
          <a:xfrm>
            <a:off x="762000" y="1524000"/>
            <a:ext cx="7924800" cy="4953000"/>
          </a:xfrm>
        </p:spPr>
        <p:txBody>
          <a:bodyPr>
            <a:normAutofit fontScale="62500" lnSpcReduction="20000"/>
          </a:bodyPr>
          <a:lstStyle/>
          <a:p>
            <a:pPr algn="just">
              <a:lnSpc>
                <a:spcPct val="150000"/>
              </a:lnSpc>
              <a:spcAft>
                <a:spcPts val="1200"/>
              </a:spcAft>
              <a:buClr>
                <a:schemeClr val="tx1"/>
              </a:buClr>
              <a:buFont typeface="Wingdings" pitchFamily="2" charset="2"/>
              <a:buChar char="§"/>
            </a:pPr>
            <a:r>
              <a:rPr lang="en-US" sz="2400" dirty="0" smtClean="0">
                <a:latin typeface="Garamond" pitchFamily="18" charset="0"/>
              </a:rPr>
              <a:t>FS 112.3148:	“A reporting individual or procurement employee is prohibited from soliciting any gift from a vendor doing business with the reporting individual’s or procurement employee’s agency,. . . or a lobbyist who lobbies the reporting individual’s or procurement employee’s agency, or the partner, firm, employer, or principal of such lobbyist, where such gift is for the personal benefit of the reporting individual or procurement employee, another reporting individual or procurement employee, or any member of the immediate family of a reporting individual or procurement employee.”</a:t>
            </a:r>
          </a:p>
          <a:p>
            <a:pPr algn="just">
              <a:spcAft>
                <a:spcPts val="1200"/>
              </a:spcAft>
              <a:buClr>
                <a:schemeClr val="tx1"/>
              </a:buClr>
              <a:buFont typeface="Wingdings" pitchFamily="2" charset="2"/>
              <a:buChar char="§"/>
            </a:pPr>
            <a:r>
              <a:rPr lang="en-US" sz="2400" dirty="0" smtClean="0">
                <a:latin typeface="Garamond" pitchFamily="18" charset="0"/>
              </a:rPr>
              <a:t>Applies to reporting individuals at the state and local level, and to procurement employees at the state level</a:t>
            </a:r>
          </a:p>
          <a:p>
            <a:pPr>
              <a:spcAft>
                <a:spcPts val="1200"/>
              </a:spcAft>
              <a:buClr>
                <a:schemeClr val="tx1"/>
              </a:buClr>
              <a:buFont typeface="Wingdings" pitchFamily="2" charset="2"/>
              <a:buChar char="§"/>
            </a:pPr>
            <a:r>
              <a:rPr lang="en-US" sz="2400" dirty="0" smtClean="0">
                <a:latin typeface="Garamond" pitchFamily="18" charset="0"/>
              </a:rPr>
              <a:t>Prohibits gifts from “lobbyists” and their cohorts valued at more than $100</a:t>
            </a:r>
          </a:p>
          <a:p>
            <a:pPr>
              <a:lnSpc>
                <a:spcPct val="150000"/>
              </a:lnSpc>
              <a:spcAft>
                <a:spcPts val="1200"/>
              </a:spcAft>
              <a:buClr>
                <a:schemeClr val="tx1"/>
              </a:buClr>
              <a:buFont typeface="Wingdings" pitchFamily="2" charset="2"/>
              <a:buChar char="§"/>
            </a:pPr>
            <a:r>
              <a:rPr lang="en-US" sz="2400" dirty="0" smtClean="0">
                <a:latin typeface="Garamond" pitchFamily="18" charset="0"/>
              </a:rPr>
              <a:t>Requires reporting of certain gifts</a:t>
            </a:r>
          </a:p>
          <a:p>
            <a:pPr>
              <a:lnSpc>
                <a:spcPct val="150000"/>
              </a:lnSpc>
              <a:spcAft>
                <a:spcPts val="1200"/>
              </a:spcAft>
              <a:buClr>
                <a:schemeClr val="tx1"/>
              </a:buClr>
              <a:buFont typeface="Wingdings" pitchFamily="2" charset="2"/>
              <a:buChar char="§"/>
            </a:pPr>
            <a:r>
              <a:rPr lang="en-US" sz="2400" dirty="0" smtClean="0">
                <a:latin typeface="Garamond" pitchFamily="18" charset="0"/>
              </a:rPr>
              <a:t>Prohibits solicitation of any lobbyist gift</a:t>
            </a:r>
          </a:p>
          <a:p>
            <a:pPr>
              <a:lnSpc>
                <a:spcPct val="150000"/>
              </a:lnSpc>
              <a:spcAft>
                <a:spcPts val="1200"/>
              </a:spcAft>
              <a:buClr>
                <a:schemeClr val="tx1"/>
              </a:buClr>
              <a:buFont typeface="Wingdings" pitchFamily="2" charset="2"/>
              <a:buChar char="§"/>
            </a:pPr>
            <a:r>
              <a:rPr lang="en-US" sz="2400" dirty="0" smtClean="0">
                <a:latin typeface="Garamond" pitchFamily="18" charset="0"/>
              </a:rPr>
              <a:t>See also K-20 Education Code $50 provision</a:t>
            </a: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066799"/>
          </a:xfrm>
        </p:spPr>
        <p:txBody>
          <a:bodyPr/>
          <a:lstStyle/>
          <a:p>
            <a:r>
              <a:rPr lang="en-US" dirty="0" smtClean="0">
                <a:solidFill>
                  <a:schemeClr val="tx2"/>
                </a:solidFill>
                <a:latin typeface="Garamond" pitchFamily="18" charset="0"/>
              </a:rPr>
              <a:t>Reporting Requirement</a:t>
            </a:r>
            <a:endParaRPr lang="en-US" dirty="0"/>
          </a:p>
        </p:txBody>
      </p:sp>
      <p:sp>
        <p:nvSpPr>
          <p:cNvPr id="3" name="Subtitle 2"/>
          <p:cNvSpPr>
            <a:spLocks noGrp="1"/>
          </p:cNvSpPr>
          <p:nvPr>
            <p:ph type="subTitle" idx="1"/>
          </p:nvPr>
        </p:nvSpPr>
        <p:spPr>
          <a:xfrm>
            <a:off x="609600" y="1676400"/>
            <a:ext cx="8001000" cy="4800600"/>
          </a:xfrm>
        </p:spPr>
        <p:txBody>
          <a:bodyPr>
            <a:normAutofit fontScale="92500" lnSpcReduction="10000"/>
          </a:bodyPr>
          <a:lstStyle/>
          <a:p>
            <a:pPr algn="just"/>
            <a:r>
              <a:rPr lang="en-US" sz="2400" dirty="0" smtClean="0">
                <a:solidFill>
                  <a:schemeClr val="tx1"/>
                </a:solidFill>
                <a:latin typeface="Garamond" pitchFamily="18" charset="0"/>
              </a:rPr>
              <a:t>●	Quarterly Gift Disclosure</a:t>
            </a:r>
          </a:p>
          <a:p>
            <a:pPr algn="just"/>
            <a:endParaRPr lang="en-US" sz="2400" dirty="0" smtClean="0">
              <a:solidFill>
                <a:schemeClr val="tx1"/>
              </a:solidFill>
              <a:latin typeface="Garamond" pitchFamily="18" charset="0"/>
            </a:endParaRPr>
          </a:p>
          <a:p>
            <a:pPr algn="just"/>
            <a:r>
              <a:rPr lang="en-US" sz="2400" dirty="0" smtClean="0">
                <a:solidFill>
                  <a:schemeClr val="tx1"/>
                </a:solidFill>
                <a:latin typeface="Garamond" pitchFamily="18" charset="0"/>
              </a:rPr>
              <a:t>●	Annual </a:t>
            </a:r>
            <a:r>
              <a:rPr lang="en-US" sz="2400" smtClean="0">
                <a:solidFill>
                  <a:schemeClr val="tx1"/>
                </a:solidFill>
                <a:latin typeface="Garamond" pitchFamily="18" charset="0"/>
              </a:rPr>
              <a:t>Gift Disclosure</a:t>
            </a:r>
            <a:endParaRPr lang="en-US" sz="2400" dirty="0" smtClean="0">
              <a:solidFill>
                <a:schemeClr val="tx1"/>
              </a:solidFill>
              <a:latin typeface="Garamond" pitchFamily="18" charset="0"/>
            </a:endParaRPr>
          </a:p>
          <a:p>
            <a:pPr algn="just"/>
            <a:endParaRPr lang="en-US" sz="2400" dirty="0" smtClean="0">
              <a:solidFill>
                <a:schemeClr val="tx1"/>
              </a:solidFill>
              <a:latin typeface="Garamond" pitchFamily="18" charset="0"/>
            </a:endParaRPr>
          </a:p>
          <a:p>
            <a:pPr algn="just"/>
            <a:r>
              <a:rPr lang="en-US" sz="2400" dirty="0" smtClean="0">
                <a:solidFill>
                  <a:schemeClr val="tx1"/>
                </a:solidFill>
                <a:latin typeface="Garamond" pitchFamily="18" charset="0"/>
              </a:rPr>
              <a:t>No </a:t>
            </a:r>
            <a:r>
              <a:rPr lang="en-US" sz="2400" dirty="0" smtClean="0">
                <a:solidFill>
                  <a:schemeClr val="tx1"/>
                </a:solidFill>
                <a:latin typeface="Garamond" pitchFamily="18" charset="0"/>
              </a:rPr>
              <a:t>later than July 1 of each year, each reporting individual or procurement employee shall file a statement listing each gift having a value in excess of $100 received by the reporting individual or procurement employee, either directly or indirectly, from a governmental entity or a direct-support organization specifically authorized by law to support a governmental entity. The statement shall list the name of the person providing the gift, a description of the gift, the date or dates on which the gift was given, and the value of the total gifts given during the calendar year for which the report is made.</a:t>
            </a:r>
            <a:r>
              <a:rPr lang="en-US" sz="2400" b="1" dirty="0" smtClean="0">
                <a:solidFill>
                  <a:schemeClr val="tx1"/>
                </a:solidFill>
                <a:latin typeface="Garamond" pitchFamily="18" charset="0"/>
              </a:rPr>
              <a:t> </a:t>
            </a:r>
            <a:r>
              <a:rPr lang="en-US" sz="2400" dirty="0" smtClean="0">
                <a:solidFill>
                  <a:schemeClr val="tx1"/>
                </a:solidFill>
                <a:latin typeface="Garamond" pitchFamily="18" charset="0"/>
              </a:rPr>
              <a:t>§112.3148(6)</a:t>
            </a:r>
          </a:p>
          <a:p>
            <a:pPr algn="just"/>
            <a:endParaRPr lang="en-US" dirty="0"/>
          </a:p>
        </p:txBody>
      </p:sp>
      <p:sp>
        <p:nvSpPr>
          <p:cNvPr id="4" name="Slide Number Placeholder 3"/>
          <p:cNvSpPr>
            <a:spLocks noGrp="1"/>
          </p:cNvSpPr>
          <p:nvPr>
            <p:ph type="sldNum" sz="quarter" idx="12"/>
          </p:nvPr>
        </p:nvSpPr>
        <p:spPr/>
        <p:txBody>
          <a:bodyPr/>
          <a:lstStyle/>
          <a:p>
            <a:pPr>
              <a:defRPr/>
            </a:pPr>
            <a:fld id="{4911D40A-D564-4E05-88F0-A24EE08F52A8}"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normAutofit/>
          </a:bodyPr>
          <a:lstStyle/>
          <a:p>
            <a:pPr marL="54864" algn="l" eaLnBrk="1" fontAlgn="auto" hangingPunct="1">
              <a:spcAft>
                <a:spcPts val="0"/>
              </a:spcAft>
              <a:defRPr/>
            </a:pPr>
            <a:r>
              <a:rPr lang="en-US" sz="2800" b="1" dirty="0" smtClean="0">
                <a:solidFill>
                  <a:schemeClr val="tx2">
                    <a:tint val="100000"/>
                    <a:shade val="90000"/>
                    <a:satMod val="250000"/>
                    <a:alpha val="100000"/>
                  </a:schemeClr>
                </a:solidFill>
                <a:latin typeface="Garamond" pitchFamily="18" charset="0"/>
              </a:rPr>
              <a:t>Honoraria and Honorarium Event-Related Expenses </a:t>
            </a:r>
          </a:p>
        </p:txBody>
      </p:sp>
      <p:sp>
        <p:nvSpPr>
          <p:cNvPr id="25603" name="Rectangle 3"/>
          <p:cNvSpPr>
            <a:spLocks noGrp="1" noChangeArrowheads="1"/>
          </p:cNvSpPr>
          <p:nvPr>
            <p:ph idx="1"/>
          </p:nvPr>
        </p:nvSpPr>
        <p:spPr>
          <a:xfrm>
            <a:off x="914400" y="1219200"/>
            <a:ext cx="7772400" cy="4953000"/>
          </a:xfrm>
        </p:spPr>
        <p:txBody>
          <a:bodyPr>
            <a:noAutofit/>
          </a:bodyPr>
          <a:lstStyle/>
          <a:p>
            <a:pPr>
              <a:lnSpc>
                <a:spcPct val="150000"/>
              </a:lnSpc>
              <a:buClr>
                <a:schemeClr val="tx1"/>
              </a:buClr>
              <a:buFont typeface="Wingdings" pitchFamily="2" charset="2"/>
              <a:buChar char="§"/>
            </a:pPr>
            <a:r>
              <a:rPr lang="en-US" sz="1600" dirty="0" smtClean="0">
                <a:latin typeface="Garamond" pitchFamily="18" charset="0"/>
              </a:rPr>
              <a:t>FS 112.3149:</a:t>
            </a:r>
          </a:p>
          <a:p>
            <a:pPr algn="just"/>
            <a:r>
              <a:rPr lang="en-US" sz="1600" dirty="0" smtClean="0">
                <a:latin typeface="Garamond" pitchFamily="18" charset="0"/>
              </a:rPr>
              <a:t>A </a:t>
            </a:r>
            <a:r>
              <a:rPr lang="en-US" sz="1600" dirty="0" smtClean="0">
                <a:latin typeface="Garamond" pitchFamily="18" charset="0"/>
              </a:rPr>
              <a:t>payment of money or anything of value, directly or indirectly, to a reporting individual or procurement employee, or to any other person on his or her behalf, as consideration for:</a:t>
            </a:r>
          </a:p>
          <a:p>
            <a:pPr algn="just"/>
            <a:r>
              <a:rPr lang="en-US" sz="1600" dirty="0" smtClean="0">
                <a:latin typeface="Garamond" pitchFamily="18" charset="0"/>
              </a:rPr>
              <a:t>1. A speech, address, oration, or other oral presentation by the reporting individual or procurement employee, regardless of whether presented in person, recorded, or broadcast over the </a:t>
            </a:r>
            <a:r>
              <a:rPr lang="en-US" sz="1600" dirty="0" smtClean="0">
                <a:latin typeface="Garamond" pitchFamily="18" charset="0"/>
              </a:rPr>
              <a:t>media.  2</a:t>
            </a:r>
            <a:r>
              <a:rPr lang="en-US" sz="1600" dirty="0" smtClean="0">
                <a:latin typeface="Garamond" pitchFamily="18" charset="0"/>
              </a:rPr>
              <a:t>. A writing by the reporting individual or procurement employee, other than a book, which has been or is intended to be published. </a:t>
            </a:r>
          </a:p>
          <a:p>
            <a:r>
              <a:rPr lang="en-US" sz="1600" dirty="0" smtClean="0">
                <a:latin typeface="Garamond" pitchFamily="18" charset="0"/>
              </a:rPr>
              <a:t>An </a:t>
            </a:r>
            <a:r>
              <a:rPr lang="en-US" sz="1600" dirty="0" smtClean="0">
                <a:latin typeface="Garamond" pitchFamily="18" charset="0"/>
              </a:rPr>
              <a:t>employee will not solicit or accept an honorarium, which is related to the employee’s job duties. "Honorarium" shall be defined consistent with F.S. 112.3149, as a payment of money or anything of value paid to the employee or on his/her behalf as consideration for an oral presentation or writing other than a book.  </a:t>
            </a:r>
            <a:r>
              <a:rPr lang="en-US" sz="1600" dirty="0" smtClean="0">
                <a:solidFill>
                  <a:srgbClr val="0070C0"/>
                </a:solidFill>
                <a:latin typeface="Garamond" pitchFamily="18" charset="0"/>
              </a:rPr>
              <a:t>School Board Policy 1201.01, Code of Ethics.</a:t>
            </a:r>
          </a:p>
          <a:p>
            <a:pPr>
              <a:buNone/>
            </a:pPr>
            <a:endParaRPr lang="en-US" sz="1600" dirty="0" smtClean="0">
              <a:latin typeface="Garamond" pitchFamily="18" charset="0"/>
            </a:endParaRPr>
          </a:p>
          <a:p>
            <a:r>
              <a:rPr lang="en-US" sz="1600" dirty="0" smtClean="0">
                <a:solidFill>
                  <a:srgbClr val="FF0000"/>
                </a:solidFill>
                <a:latin typeface="Garamond" pitchFamily="18" charset="0"/>
              </a:rPr>
              <a:t>School Board Policy 0141.2(3)</a:t>
            </a:r>
            <a:r>
              <a:rPr lang="en-US" sz="1600" dirty="0" smtClean="0">
                <a:latin typeface="Garamond" pitchFamily="18" charset="0"/>
              </a:rPr>
              <a:t>:   “No Board member may solicit an honorarium related to the member's public office or duties. No Board member may knowingly accept an honorarium from a political committee or committee of continuous existence, or from a lobbyist who lobbies the Board (or from the employer, principal, partner, or firm of the lobbyist). Actual and reasonable transportation, lodging, and food and beverage expenses related to the honorarium event for a Board member and spouse may be accepted.”</a:t>
            </a: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normAutofit/>
          </a:bodyPr>
          <a:lstStyle/>
          <a:p>
            <a:pPr marL="54864" algn="l" eaLnBrk="1" fontAlgn="auto" hangingPunct="1">
              <a:spcAft>
                <a:spcPts val="0"/>
              </a:spcAft>
              <a:defRPr/>
            </a:pPr>
            <a:r>
              <a:rPr lang="en-US" sz="2800" b="1" dirty="0" smtClean="0">
                <a:solidFill>
                  <a:schemeClr val="tx2">
                    <a:tint val="100000"/>
                    <a:shade val="90000"/>
                    <a:satMod val="250000"/>
                    <a:alpha val="100000"/>
                  </a:schemeClr>
                </a:solidFill>
                <a:latin typeface="Garamond" pitchFamily="18" charset="0"/>
              </a:rPr>
              <a:t>Revolving Door/Post Office Holding Restrictions</a:t>
            </a:r>
          </a:p>
        </p:txBody>
      </p:sp>
      <p:sp>
        <p:nvSpPr>
          <p:cNvPr id="27651" name="Rectangle 3"/>
          <p:cNvSpPr>
            <a:spLocks noGrp="1" noChangeArrowheads="1"/>
          </p:cNvSpPr>
          <p:nvPr>
            <p:ph idx="1"/>
          </p:nvPr>
        </p:nvSpPr>
        <p:spPr>
          <a:xfrm>
            <a:off x="457200" y="1524000"/>
            <a:ext cx="8229600" cy="5029200"/>
          </a:xfrm>
        </p:spPr>
        <p:txBody>
          <a:bodyPr>
            <a:normAutofit/>
          </a:bodyPr>
          <a:lstStyle/>
          <a:p>
            <a:pPr>
              <a:spcAft>
                <a:spcPts val="1200"/>
              </a:spcAft>
              <a:buClr>
                <a:schemeClr val="tx1"/>
              </a:buClr>
              <a:buFont typeface="Wingdings" pitchFamily="2" charset="2"/>
              <a:buChar char="§"/>
            </a:pPr>
            <a:r>
              <a:rPr lang="en-US" sz="2400" dirty="0" smtClean="0">
                <a:latin typeface="Garamond" pitchFamily="18" charset="0"/>
              </a:rPr>
              <a:t>S 112.313(14)—local government level</a:t>
            </a:r>
          </a:p>
          <a:p>
            <a:pPr>
              <a:spcAft>
                <a:spcPts val="1200"/>
              </a:spcAft>
              <a:buClr>
                <a:schemeClr val="tx1"/>
              </a:buClr>
              <a:buFont typeface="Wingdings" pitchFamily="2" charset="2"/>
              <a:buChar char="§"/>
            </a:pPr>
            <a:r>
              <a:rPr lang="en-US" sz="2400" dirty="0" smtClean="0">
                <a:latin typeface="Garamond" pitchFamily="18" charset="0"/>
              </a:rPr>
              <a:t>Lasts for two years after leaving public position</a:t>
            </a:r>
          </a:p>
          <a:p>
            <a:pPr algn="just">
              <a:spcAft>
                <a:spcPts val="1200"/>
              </a:spcAft>
              <a:buClr>
                <a:schemeClr val="tx1"/>
              </a:buClr>
              <a:buFont typeface="Wingdings" pitchFamily="2" charset="2"/>
              <a:buChar char="§"/>
            </a:pPr>
            <a:r>
              <a:rPr lang="en-US" sz="2400" dirty="0" smtClean="0">
                <a:latin typeface="Garamond" pitchFamily="18" charset="0"/>
              </a:rPr>
              <a:t>At state level, prohibits “representation” before all of one’s former “agency”</a:t>
            </a:r>
          </a:p>
          <a:p>
            <a:pPr algn="just">
              <a:spcAft>
                <a:spcPts val="1200"/>
              </a:spcAft>
              <a:buClr>
                <a:schemeClr val="tx1"/>
              </a:buClr>
              <a:buFont typeface="Wingdings" pitchFamily="2" charset="2"/>
              <a:buChar char="§"/>
            </a:pPr>
            <a:r>
              <a:rPr lang="en-US" sz="2400" dirty="0" smtClean="0">
                <a:latin typeface="Garamond" pitchFamily="18" charset="0"/>
              </a:rPr>
              <a:t>At local level, as to former school board members, prohibits “representation” before any part of the school district</a:t>
            </a:r>
          </a:p>
          <a:p>
            <a:pPr algn="just">
              <a:spcAft>
                <a:spcPts val="1200"/>
              </a:spcAft>
              <a:buClr>
                <a:schemeClr val="tx1"/>
              </a:buClr>
              <a:buFont typeface="Wingdings" pitchFamily="2" charset="2"/>
              <a:buChar char="§"/>
            </a:pPr>
            <a:r>
              <a:rPr lang="en-US" sz="2400" dirty="0" smtClean="0">
                <a:latin typeface="Garamond" pitchFamily="18" charset="0"/>
              </a:rPr>
              <a:t>Requires personal representation for compensation—is not vicarious to other members of one’s private firm</a:t>
            </a:r>
          </a:p>
          <a:p>
            <a:pPr algn="just">
              <a:spcAft>
                <a:spcPts val="1200"/>
              </a:spcAft>
              <a:buClr>
                <a:schemeClr val="tx1"/>
              </a:buClr>
              <a:buFont typeface="Wingdings" pitchFamily="2" charset="2"/>
              <a:buChar char="§"/>
            </a:pPr>
            <a:r>
              <a:rPr lang="en-US" sz="2400" dirty="0" smtClean="0">
                <a:latin typeface="Garamond" pitchFamily="18" charset="0"/>
              </a:rPr>
              <a:t>Subject to limited grandfathering </a:t>
            </a: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57200" y="253536"/>
            <a:ext cx="8229600" cy="889464"/>
          </a:xfrm>
        </p:spPr>
        <p:txBody>
          <a:bodyPr>
            <a:normAutofit/>
          </a:bodyPr>
          <a:lstStyle/>
          <a:p>
            <a:pPr marL="54864" algn="l" eaLnBrk="1" fontAlgn="auto" hangingPunct="1">
              <a:spcAft>
                <a:spcPts val="0"/>
              </a:spcAft>
              <a:defRPr/>
            </a:pPr>
            <a:r>
              <a:rPr lang="en-US" sz="2800" b="1" dirty="0" smtClean="0">
                <a:solidFill>
                  <a:schemeClr val="tx2">
                    <a:tint val="100000"/>
                    <a:shade val="90000"/>
                    <a:satMod val="250000"/>
                    <a:alpha val="100000"/>
                  </a:schemeClr>
                </a:solidFill>
                <a:latin typeface="Garamond" pitchFamily="18" charset="0"/>
              </a:rPr>
              <a:t>Voting Conflicts Law</a:t>
            </a:r>
          </a:p>
        </p:txBody>
      </p:sp>
      <p:sp>
        <p:nvSpPr>
          <p:cNvPr id="118787" name="Rectangle 3"/>
          <p:cNvSpPr>
            <a:spLocks noGrp="1" noChangeArrowheads="1"/>
          </p:cNvSpPr>
          <p:nvPr>
            <p:ph idx="1"/>
          </p:nvPr>
        </p:nvSpPr>
        <p:spPr>
          <a:xfrm>
            <a:off x="457200" y="1524000"/>
            <a:ext cx="8229600" cy="5105400"/>
          </a:xfrm>
        </p:spPr>
        <p:txBody>
          <a:bodyPr>
            <a:normAutofit fontScale="70000" lnSpcReduction="20000"/>
          </a:bodyPr>
          <a:lstStyle/>
          <a:p>
            <a:pPr algn="just">
              <a:spcBef>
                <a:spcPts val="0"/>
              </a:spcBef>
              <a:spcAft>
                <a:spcPts val="1200"/>
              </a:spcAft>
              <a:buClr>
                <a:schemeClr val="tx1"/>
              </a:buClr>
              <a:buFont typeface="Wingdings" pitchFamily="2" charset="2"/>
              <a:buChar char="§"/>
              <a:defRPr/>
            </a:pPr>
            <a:r>
              <a:rPr lang="en-US" sz="2400" dirty="0" smtClean="0">
                <a:latin typeface="Garamond" pitchFamily="18" charset="0"/>
              </a:rPr>
              <a:t>FS 112.3143</a:t>
            </a:r>
          </a:p>
          <a:p>
            <a:pPr algn="just">
              <a:spcBef>
                <a:spcPts val="0"/>
              </a:spcBef>
              <a:spcAft>
                <a:spcPts val="1200"/>
              </a:spcAft>
              <a:buClr>
                <a:schemeClr val="tx1"/>
              </a:buClr>
              <a:buFont typeface="Wingdings" pitchFamily="2" charset="2"/>
              <a:buChar char="§"/>
              <a:defRPr/>
            </a:pPr>
            <a:r>
              <a:rPr lang="en-US" sz="2400" dirty="0" smtClean="0">
                <a:latin typeface="Garamond" pitchFamily="18" charset="0"/>
              </a:rPr>
              <a:t>Applies at state and local levels    “No county, municipal, or other local public officer shall vote in an official capacity upon any measure which would inure to his or her special private gain or loss; which he or she knows would inure to the special private gain or loss of any principal by whom he or she is retained or to the parent organization or subsidiary of a corporate principal by which he or she is retained, other than an agency as defined in s. </a:t>
            </a:r>
            <a:r>
              <a:rPr lang="en-US" sz="2400" u="sng" dirty="0" smtClean="0">
                <a:latin typeface="Garamond" pitchFamily="18" charset="0"/>
                <a:hlinkClick r:id="rId2"/>
              </a:rPr>
              <a:t>112.312</a:t>
            </a:r>
            <a:r>
              <a:rPr lang="en-US" sz="2400" dirty="0" smtClean="0">
                <a:latin typeface="Garamond" pitchFamily="18" charset="0"/>
              </a:rPr>
              <a:t>(2); or which he or she knows would inure to the special private gain or loss of a </a:t>
            </a:r>
            <a:r>
              <a:rPr lang="en-US" sz="2400" u="sng" dirty="0" smtClean="0">
                <a:latin typeface="Garamond" pitchFamily="18" charset="0"/>
              </a:rPr>
              <a:t>relative or business associate of the public officer</a:t>
            </a:r>
            <a:r>
              <a:rPr lang="en-US" sz="2400" dirty="0" smtClean="0">
                <a:latin typeface="Garamond" pitchFamily="18" charset="0"/>
              </a:rPr>
              <a:t>. . .”  §112.3143(3(a), F.S.</a:t>
            </a:r>
          </a:p>
          <a:p>
            <a:pPr algn="just">
              <a:spcBef>
                <a:spcPts val="0"/>
              </a:spcBef>
              <a:spcAft>
                <a:spcPts val="1200"/>
              </a:spcAft>
              <a:buClr>
                <a:schemeClr val="tx1"/>
              </a:buClr>
              <a:buFont typeface="Wingdings" pitchFamily="2" charset="2"/>
              <a:buChar char="§"/>
              <a:defRPr/>
            </a:pPr>
            <a:r>
              <a:rPr lang="en-US" sz="2400" dirty="0" smtClean="0">
                <a:latin typeface="Garamond" pitchFamily="18" charset="0"/>
              </a:rPr>
              <a:t>Applies to members of government collegial bodies, including advisory bodies [School District Advisory Committees, EESACs]</a:t>
            </a:r>
          </a:p>
          <a:p>
            <a:pPr algn="just">
              <a:spcBef>
                <a:spcPts val="0"/>
              </a:spcBef>
              <a:spcAft>
                <a:spcPts val="1200"/>
              </a:spcAft>
              <a:buClr>
                <a:schemeClr val="tx1"/>
              </a:buClr>
              <a:buFont typeface="Wingdings" pitchFamily="2" charset="2"/>
              <a:buChar char="§"/>
              <a:defRPr/>
            </a:pPr>
            <a:r>
              <a:rPr lang="en-US" sz="2400" dirty="0" smtClean="0">
                <a:latin typeface="Garamond" pitchFamily="18" charset="0"/>
              </a:rPr>
              <a:t>Requires oral declaration, abstention from voting, and written disclosure via CE Form 8B at local level:  “. . . Such public officer shall, prior to the vote being taken, publicly state to the assembly the nature of the officer’s interest in the matter from which he or she is abstaining from voting and, within 15 days after the vote occurs, disclose the nature of his or her interest as a public record in a memorandum filed with the person responsible for recording the minutes of the meeting, who shall incorporate the memorandum in the minutes.” §112.3143(3(a)</a:t>
            </a:r>
          </a:p>
          <a:p>
            <a:pPr algn="just">
              <a:lnSpc>
                <a:spcPct val="110000"/>
              </a:lnSpc>
              <a:spcBef>
                <a:spcPts val="0"/>
              </a:spcBef>
              <a:buClr>
                <a:schemeClr val="tx1"/>
              </a:buClr>
              <a:buFont typeface="Wingdings" pitchFamily="2" charset="2"/>
              <a:buChar char="§"/>
              <a:defRPr/>
            </a:pPr>
            <a:r>
              <a:rPr lang="en-US" sz="2400" dirty="0" smtClean="0">
                <a:latin typeface="Garamond" pitchFamily="18" charset="0"/>
              </a:rPr>
              <a:t>Triggered by “special private gain OR </a:t>
            </a:r>
          </a:p>
          <a:p>
            <a:pPr algn="just">
              <a:lnSpc>
                <a:spcPct val="110000"/>
              </a:lnSpc>
              <a:spcBef>
                <a:spcPts val="0"/>
              </a:spcBef>
              <a:buClr>
                <a:schemeClr val="tx1"/>
              </a:buClr>
              <a:buNone/>
              <a:defRPr/>
            </a:pPr>
            <a:r>
              <a:rPr lang="en-US" sz="2400" dirty="0" smtClean="0">
                <a:latin typeface="Garamond" pitchFamily="18" charset="0"/>
              </a:rPr>
              <a:t>	loss” to the member personally or to certain others</a:t>
            </a: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normAutofit/>
          </a:bodyPr>
          <a:lstStyle/>
          <a:p>
            <a:pPr marL="54864" algn="l" eaLnBrk="1" fontAlgn="auto" hangingPunct="1">
              <a:spcAft>
                <a:spcPts val="0"/>
              </a:spcAft>
              <a:defRPr/>
            </a:pPr>
            <a:r>
              <a:rPr lang="en-US" sz="2800" b="1" dirty="0" smtClean="0">
                <a:solidFill>
                  <a:schemeClr val="tx2">
                    <a:tint val="100000"/>
                    <a:shade val="90000"/>
                    <a:satMod val="250000"/>
                    <a:alpha val="100000"/>
                  </a:schemeClr>
                </a:solidFill>
                <a:latin typeface="Garamond" pitchFamily="18" charset="0"/>
              </a:rPr>
              <a:t>Financial Disclosure (CE Form 6)</a:t>
            </a:r>
          </a:p>
        </p:txBody>
      </p:sp>
      <p:sp>
        <p:nvSpPr>
          <p:cNvPr id="29699" name="Rectangle 3"/>
          <p:cNvSpPr>
            <a:spLocks noGrp="1" noChangeArrowheads="1"/>
          </p:cNvSpPr>
          <p:nvPr>
            <p:ph idx="1"/>
          </p:nvPr>
        </p:nvSpPr>
        <p:spPr>
          <a:xfrm>
            <a:off x="685800" y="1752600"/>
            <a:ext cx="8001000" cy="4419600"/>
          </a:xfrm>
        </p:spPr>
        <p:txBody>
          <a:bodyPr/>
          <a:lstStyle/>
          <a:p>
            <a:pPr algn="just" eaLnBrk="1" hangingPunct="1">
              <a:spcAft>
                <a:spcPts val="1200"/>
              </a:spcAft>
              <a:buClr>
                <a:schemeClr val="tx1"/>
              </a:buClr>
              <a:buFont typeface="Wingdings" pitchFamily="2" charset="2"/>
              <a:buChar char="Ø"/>
            </a:pPr>
            <a:r>
              <a:rPr lang="en-US" sz="2400" dirty="0" smtClean="0">
                <a:latin typeface="Garamond" pitchFamily="18" charset="0"/>
              </a:rPr>
              <a:t>Filed by Constitutional officers and certain others</a:t>
            </a:r>
          </a:p>
          <a:p>
            <a:pPr algn="just" eaLnBrk="1" hangingPunct="1">
              <a:spcAft>
                <a:spcPts val="1200"/>
              </a:spcAft>
              <a:buClr>
                <a:schemeClr val="tx1"/>
              </a:buClr>
              <a:buFont typeface="Wingdings" pitchFamily="2" charset="2"/>
              <a:buChar char="Ø"/>
            </a:pPr>
            <a:r>
              <a:rPr lang="en-US" sz="2400" dirty="0" smtClean="0">
                <a:latin typeface="Garamond" pitchFamily="18" charset="0"/>
              </a:rPr>
              <a:t>Called “full” disclosure</a:t>
            </a:r>
          </a:p>
          <a:p>
            <a:pPr algn="just" eaLnBrk="1" hangingPunct="1">
              <a:spcAft>
                <a:spcPts val="1200"/>
              </a:spcAft>
              <a:buClr>
                <a:schemeClr val="tx1"/>
              </a:buClr>
              <a:buFont typeface="Wingdings" pitchFamily="2" charset="2"/>
              <a:buChar char="Ø"/>
            </a:pPr>
            <a:r>
              <a:rPr lang="en-US" sz="2400" dirty="0" smtClean="0">
                <a:latin typeface="Garamond" pitchFamily="18" charset="0"/>
              </a:rPr>
              <a:t>Requires lots of detail</a:t>
            </a:r>
          </a:p>
          <a:p>
            <a:pPr algn="just" eaLnBrk="1" hangingPunct="1">
              <a:spcAft>
                <a:spcPts val="1200"/>
              </a:spcAft>
              <a:buClr>
                <a:schemeClr val="tx1"/>
              </a:buClr>
              <a:buFont typeface="Wingdings" pitchFamily="2" charset="2"/>
              <a:buChar char="Ø"/>
            </a:pPr>
            <a:r>
              <a:rPr lang="en-US" sz="2400" dirty="0" smtClean="0">
                <a:latin typeface="Garamond" pitchFamily="18" charset="0"/>
              </a:rPr>
              <a:t>Is a goldmine for the press</a:t>
            </a:r>
          </a:p>
          <a:p>
            <a:pPr algn="just" eaLnBrk="1" hangingPunct="1">
              <a:spcAft>
                <a:spcPts val="1200"/>
              </a:spcAft>
              <a:buClr>
                <a:schemeClr val="tx1"/>
              </a:buClr>
              <a:buFont typeface="Wingdings" pitchFamily="2" charset="2"/>
              <a:buChar char="Ø"/>
            </a:pPr>
            <a:r>
              <a:rPr lang="en-US" sz="2400" dirty="0" smtClean="0">
                <a:latin typeface="Garamond" pitchFamily="18" charset="0"/>
              </a:rPr>
              <a:t>Not filed by many state employees or local government employees</a:t>
            </a:r>
          </a:p>
          <a:p>
            <a:pPr algn="just" eaLnBrk="1" hangingPunct="1">
              <a:spcAft>
                <a:spcPts val="1200"/>
              </a:spcAft>
              <a:buClr>
                <a:schemeClr val="tx1"/>
              </a:buClr>
              <a:buFont typeface="Wingdings" pitchFamily="2" charset="2"/>
              <a:buChar char="Ø"/>
            </a:pPr>
            <a:r>
              <a:rPr lang="en-US" sz="2400" dirty="0" smtClean="0">
                <a:latin typeface="Garamond" pitchFamily="18" charset="0"/>
              </a:rPr>
              <a:t>Also, see CE Form 6F and CE Form 6X</a:t>
            </a: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normAutofit/>
          </a:bodyPr>
          <a:lstStyle/>
          <a:p>
            <a:pPr marL="54864" algn="l" eaLnBrk="1" fontAlgn="auto" hangingPunct="1">
              <a:spcAft>
                <a:spcPts val="0"/>
              </a:spcAft>
              <a:defRPr/>
            </a:pPr>
            <a:r>
              <a:rPr lang="en-US" sz="2800" b="1" dirty="0" smtClean="0">
                <a:solidFill>
                  <a:schemeClr val="tx2">
                    <a:tint val="100000"/>
                    <a:shade val="90000"/>
                    <a:satMod val="250000"/>
                    <a:alpha val="100000"/>
                  </a:schemeClr>
                </a:solidFill>
                <a:latin typeface="Garamond" pitchFamily="18" charset="0"/>
              </a:rPr>
              <a:t>Financial Disclosure  (CE Form 1)</a:t>
            </a:r>
          </a:p>
        </p:txBody>
      </p:sp>
      <p:sp>
        <p:nvSpPr>
          <p:cNvPr id="30723" name="Rectangle 3"/>
          <p:cNvSpPr>
            <a:spLocks noGrp="1" noChangeArrowheads="1"/>
          </p:cNvSpPr>
          <p:nvPr>
            <p:ph idx="1"/>
          </p:nvPr>
        </p:nvSpPr>
        <p:spPr>
          <a:xfrm>
            <a:off x="685800" y="1447800"/>
            <a:ext cx="8001000" cy="5105400"/>
          </a:xfrm>
        </p:spPr>
        <p:txBody>
          <a:bodyPr>
            <a:normAutofit/>
          </a:bodyPr>
          <a:lstStyle/>
          <a:p>
            <a:pPr eaLnBrk="1" hangingPunct="1">
              <a:lnSpc>
                <a:spcPts val="3360"/>
              </a:lnSpc>
              <a:spcAft>
                <a:spcPts val="0"/>
              </a:spcAft>
              <a:buClr>
                <a:schemeClr val="tx1"/>
              </a:buClr>
              <a:buFont typeface="Wingdings" pitchFamily="2" charset="2"/>
              <a:buChar char="Ø"/>
            </a:pPr>
            <a:r>
              <a:rPr lang="en-US" sz="2400" dirty="0" smtClean="0">
                <a:latin typeface="Garamond" pitchFamily="18" charset="0"/>
              </a:rPr>
              <a:t>Called “limited disclosure”</a:t>
            </a:r>
          </a:p>
          <a:p>
            <a:pPr eaLnBrk="1" hangingPunct="1">
              <a:lnSpc>
                <a:spcPts val="3360"/>
              </a:lnSpc>
              <a:spcAft>
                <a:spcPts val="0"/>
              </a:spcAft>
              <a:buClr>
                <a:schemeClr val="tx1"/>
              </a:buClr>
              <a:buFont typeface="Wingdings" pitchFamily="2" charset="2"/>
              <a:buChar char="Ø"/>
            </a:pPr>
            <a:r>
              <a:rPr lang="en-US" sz="2400" dirty="0" smtClean="0">
                <a:latin typeface="Garamond" pitchFamily="18" charset="0"/>
              </a:rPr>
              <a:t>Is the form most often filed by public employees who file financial disclosure</a:t>
            </a:r>
          </a:p>
          <a:p>
            <a:pPr eaLnBrk="1" hangingPunct="1">
              <a:lnSpc>
                <a:spcPts val="3360"/>
              </a:lnSpc>
              <a:spcAft>
                <a:spcPts val="0"/>
              </a:spcAft>
              <a:buClr>
                <a:schemeClr val="tx1"/>
              </a:buClr>
              <a:buFont typeface="Wingdings" pitchFamily="2" charset="2"/>
              <a:buChar char="Ø"/>
            </a:pPr>
            <a:r>
              <a:rPr lang="en-US" sz="2400" dirty="0" smtClean="0">
                <a:latin typeface="Garamond" pitchFamily="18" charset="0"/>
              </a:rPr>
              <a:t>Has percentage threshold versus dollar amount choices/options</a:t>
            </a:r>
          </a:p>
          <a:p>
            <a:pPr eaLnBrk="1" hangingPunct="1">
              <a:lnSpc>
                <a:spcPts val="3360"/>
              </a:lnSpc>
              <a:spcAft>
                <a:spcPts val="0"/>
              </a:spcAft>
              <a:buClr>
                <a:schemeClr val="tx1"/>
              </a:buClr>
              <a:buFont typeface="Wingdings" pitchFamily="2" charset="2"/>
              <a:buChar char="Ø"/>
            </a:pPr>
            <a:r>
              <a:rPr lang="en-US" sz="2400" dirty="0" smtClean="0">
                <a:latin typeface="Garamond" pitchFamily="18" charset="0"/>
              </a:rPr>
              <a:t>Due within 30 days of hiring</a:t>
            </a:r>
          </a:p>
          <a:p>
            <a:pPr eaLnBrk="1" hangingPunct="1">
              <a:lnSpc>
                <a:spcPts val="3360"/>
              </a:lnSpc>
              <a:spcAft>
                <a:spcPts val="0"/>
              </a:spcAft>
              <a:buClr>
                <a:schemeClr val="tx1"/>
              </a:buClr>
              <a:buFont typeface="Wingdings" pitchFamily="2" charset="2"/>
              <a:buChar char="Ø"/>
            </a:pPr>
            <a:r>
              <a:rPr lang="en-US" sz="2400" dirty="0" smtClean="0">
                <a:latin typeface="Garamond" pitchFamily="18" charset="0"/>
              </a:rPr>
              <a:t>Due on or before each July 1 thereafter</a:t>
            </a:r>
          </a:p>
          <a:p>
            <a:pPr eaLnBrk="1" hangingPunct="1">
              <a:lnSpc>
                <a:spcPts val="3360"/>
              </a:lnSpc>
              <a:spcAft>
                <a:spcPts val="0"/>
              </a:spcAft>
              <a:buClr>
                <a:schemeClr val="tx1"/>
              </a:buClr>
              <a:buFont typeface="Wingdings" pitchFamily="2" charset="2"/>
              <a:buChar char="Ø"/>
            </a:pPr>
            <a:r>
              <a:rPr lang="en-US" sz="2400" dirty="0" smtClean="0">
                <a:latin typeface="Garamond" pitchFamily="18" charset="0"/>
              </a:rPr>
              <a:t>CE Form 1F is due within 60 days of leaving one’s public position  </a:t>
            </a:r>
          </a:p>
          <a:p>
            <a:pPr eaLnBrk="1" hangingPunct="1">
              <a:lnSpc>
                <a:spcPts val="3360"/>
              </a:lnSpc>
              <a:spcAft>
                <a:spcPts val="0"/>
              </a:spcAft>
              <a:buClr>
                <a:schemeClr val="tx1"/>
              </a:buClr>
              <a:buFont typeface="Wingdings" pitchFamily="2" charset="2"/>
              <a:buChar char="Ø"/>
            </a:pPr>
            <a:r>
              <a:rPr lang="en-US" sz="2400" dirty="0" smtClean="0">
                <a:latin typeface="Garamond" pitchFamily="18" charset="0"/>
              </a:rPr>
              <a:t>Also, see CE Form 1X</a:t>
            </a: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609600" y="838200"/>
            <a:ext cx="8001000" cy="5334000"/>
          </a:xfrm>
        </p:spPr>
        <p:txBody>
          <a:bodyPr>
            <a:noAutofit/>
          </a:bodyPr>
          <a:lstStyle/>
          <a:p>
            <a:pPr marL="465138" indent="-465138" algn="just" eaLnBrk="1" hangingPunct="1">
              <a:lnSpc>
                <a:spcPts val="2400"/>
              </a:lnSpc>
              <a:spcBef>
                <a:spcPts val="0"/>
              </a:spcBef>
              <a:buClr>
                <a:schemeClr val="tx1"/>
              </a:buClr>
              <a:buFont typeface="Wingdings" pitchFamily="2" charset="2"/>
              <a:buChar char="Ø"/>
            </a:pPr>
            <a:r>
              <a:rPr lang="en-US" sz="2400" dirty="0" smtClean="0">
                <a:latin typeface="Garamond" pitchFamily="18" charset="0"/>
              </a:rPr>
              <a:t>The Florida Ethics Commission (FEC) is authorized to make rules concerning the course content of the ethics portion of training.</a:t>
            </a:r>
          </a:p>
          <a:p>
            <a:pPr eaLnBrk="1" hangingPunct="1">
              <a:lnSpc>
                <a:spcPts val="2400"/>
              </a:lnSpc>
              <a:spcBef>
                <a:spcPts val="0"/>
              </a:spcBef>
              <a:buClr>
                <a:schemeClr val="tx1"/>
              </a:buClr>
              <a:buFont typeface="Wingdings" pitchFamily="2" charset="2"/>
              <a:buChar char="Ø"/>
            </a:pPr>
            <a:endParaRPr lang="en-US" sz="2400" dirty="0" smtClean="0">
              <a:latin typeface="Garamond" pitchFamily="18" charset="0"/>
            </a:endParaRPr>
          </a:p>
          <a:p>
            <a:pPr marL="466725" indent="-466725" eaLnBrk="1" hangingPunct="1">
              <a:lnSpc>
                <a:spcPts val="2400"/>
              </a:lnSpc>
              <a:spcBef>
                <a:spcPts val="0"/>
              </a:spcBef>
              <a:buClr>
                <a:schemeClr val="tx1"/>
              </a:buClr>
              <a:buFont typeface="Wingdings" pitchFamily="2" charset="2"/>
              <a:buChar char="Ø"/>
            </a:pPr>
            <a:r>
              <a:rPr lang="en-US" sz="2400" dirty="0" smtClean="0">
                <a:latin typeface="Garamond" pitchFamily="18" charset="0"/>
              </a:rPr>
              <a:t>FEC Rule 34-7.025 states that the required training shall include one or more of the following:</a:t>
            </a:r>
          </a:p>
          <a:p>
            <a:pPr marL="1089025" lvl="2" indent="-457200" eaLnBrk="1" hangingPunct="1">
              <a:lnSpc>
                <a:spcPts val="1500"/>
              </a:lnSpc>
              <a:spcBef>
                <a:spcPts val="0"/>
              </a:spcBef>
              <a:buClr>
                <a:schemeClr val="tx1"/>
              </a:buClr>
              <a:buFont typeface="+mj-lt"/>
              <a:buAutoNum type="arabicPeriod"/>
            </a:pPr>
            <a:endParaRPr lang="en-US" dirty="0" smtClean="0">
              <a:latin typeface="Garamond" pitchFamily="18" charset="0"/>
            </a:endParaRPr>
          </a:p>
          <a:p>
            <a:pPr marL="1379538" lvl="2" indent="-465138" eaLnBrk="1" hangingPunct="1">
              <a:lnSpc>
                <a:spcPts val="3600"/>
              </a:lnSpc>
              <a:spcBef>
                <a:spcPts val="0"/>
              </a:spcBef>
              <a:buClr>
                <a:schemeClr val="tx1"/>
              </a:buClr>
              <a:buFont typeface="+mj-lt"/>
              <a:buAutoNum type="arabicPeriod"/>
            </a:pPr>
            <a:r>
              <a:rPr lang="en-US" dirty="0" smtClean="0">
                <a:latin typeface="Garamond" pitchFamily="18" charset="0"/>
              </a:rPr>
              <a:t>Doing business with one’s own agency;</a:t>
            </a:r>
          </a:p>
          <a:p>
            <a:pPr marL="1409700" lvl="4" indent="-514350">
              <a:lnSpc>
                <a:spcPts val="3600"/>
              </a:lnSpc>
              <a:spcBef>
                <a:spcPts val="0"/>
              </a:spcBef>
              <a:buClr>
                <a:schemeClr val="tx1"/>
              </a:buClr>
              <a:buFont typeface="+mj-lt"/>
              <a:buAutoNum type="arabicPeriod" startAt="2"/>
              <a:defRPr/>
            </a:pPr>
            <a:r>
              <a:rPr lang="en-US" sz="2400" dirty="0">
                <a:latin typeface="Garamond" pitchFamily="18" charset="0"/>
              </a:rPr>
              <a:t>Conflicting employment or contractual relationships;</a:t>
            </a:r>
          </a:p>
          <a:p>
            <a:pPr marL="1409700" lvl="4" indent="-514350">
              <a:lnSpc>
                <a:spcPts val="3600"/>
              </a:lnSpc>
              <a:spcBef>
                <a:spcPts val="0"/>
              </a:spcBef>
              <a:buClr>
                <a:schemeClr val="tx1"/>
              </a:buClr>
              <a:buFont typeface="+mj-lt"/>
              <a:buAutoNum type="arabicPeriod" startAt="2"/>
              <a:defRPr/>
            </a:pPr>
            <a:r>
              <a:rPr lang="en-US" sz="2400" dirty="0">
                <a:latin typeface="Garamond" pitchFamily="18" charset="0"/>
              </a:rPr>
              <a:t>Misuse of position;</a:t>
            </a:r>
          </a:p>
          <a:p>
            <a:pPr marL="1409700" lvl="4" indent="-514350">
              <a:lnSpc>
                <a:spcPts val="3600"/>
              </a:lnSpc>
              <a:spcBef>
                <a:spcPts val="0"/>
              </a:spcBef>
              <a:buClr>
                <a:schemeClr val="tx1"/>
              </a:buClr>
              <a:buFont typeface="+mj-lt"/>
              <a:buAutoNum type="arabicPeriod" startAt="2"/>
              <a:defRPr/>
            </a:pPr>
            <a:r>
              <a:rPr lang="en-US" sz="2400" dirty="0">
                <a:latin typeface="Garamond" pitchFamily="18" charset="0"/>
              </a:rPr>
              <a:t>Disclosure or use of certain information</a:t>
            </a:r>
            <a:r>
              <a:rPr lang="en-US" sz="2400" dirty="0" smtClean="0">
                <a:latin typeface="Garamond" pitchFamily="18" charset="0"/>
              </a:rPr>
              <a:t>;</a:t>
            </a:r>
          </a:p>
          <a:p>
            <a:pPr marL="1409700" lvl="4" indent="-514350">
              <a:lnSpc>
                <a:spcPts val="3600"/>
              </a:lnSpc>
              <a:spcBef>
                <a:spcPts val="0"/>
              </a:spcBef>
              <a:buClr>
                <a:schemeClr val="tx1"/>
              </a:buClr>
              <a:buFont typeface="+mj-lt"/>
              <a:buAutoNum type="arabicPeriod" startAt="2"/>
              <a:defRPr/>
            </a:pPr>
            <a:r>
              <a:rPr lang="en-US" sz="2400" dirty="0">
                <a:latin typeface="Garamond" pitchFamily="18" charset="0"/>
              </a:rPr>
              <a:t>Gifts and honoraria, including solicitation and acceptance of gifts, and unauthorized compensation;</a:t>
            </a:r>
          </a:p>
          <a:p>
            <a:pPr marL="1409700" lvl="4" indent="-514350">
              <a:lnSpc>
                <a:spcPts val="3600"/>
              </a:lnSpc>
              <a:spcBef>
                <a:spcPts val="0"/>
              </a:spcBef>
              <a:buClr>
                <a:schemeClr val="tx1"/>
              </a:buClr>
              <a:buFont typeface="+mj-lt"/>
              <a:buAutoNum type="arabicPeriod" startAt="2"/>
              <a:defRPr/>
            </a:pPr>
            <a:endParaRPr lang="en-US" sz="2400" dirty="0" smtClean="0">
              <a:latin typeface="Garamond" pitchFamily="18" charset="0"/>
            </a:endParaRPr>
          </a:p>
          <a:p>
            <a:pPr marL="1481138" lvl="2" indent="-450850" eaLnBrk="1" hangingPunct="1">
              <a:lnSpc>
                <a:spcPts val="2400"/>
              </a:lnSpc>
              <a:spcBef>
                <a:spcPts val="0"/>
              </a:spcBef>
              <a:buClr>
                <a:schemeClr val="tx1"/>
              </a:buClr>
              <a:buFont typeface="+mj-lt"/>
              <a:buAutoNum type="arabicPeriod"/>
            </a:pPr>
            <a:endParaRPr lang="en-US" dirty="0" smtClean="0">
              <a:latin typeface="Garamond" pitchFamily="18" charset="0"/>
            </a:endParaRPr>
          </a:p>
        </p:txBody>
      </p:sp>
      <p:sp>
        <p:nvSpPr>
          <p:cNvPr id="3" name="Slide Number Placeholder 2"/>
          <p:cNvSpPr>
            <a:spLocks noGrp="1"/>
          </p:cNvSpPr>
          <p:nvPr>
            <p:ph type="sldNum" sz="quarter" idx="12"/>
          </p:nvPr>
        </p:nvSpPr>
        <p:spPr/>
        <p:txBody>
          <a:bodyPr/>
          <a:lstStyle/>
          <a:p>
            <a:pPr>
              <a:defRPr/>
            </a:pPr>
            <a:fld id="{6E2A290E-E447-462A-90CA-AEA2BE7F4771}"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normAutofit/>
          </a:bodyPr>
          <a:lstStyle/>
          <a:p>
            <a:pPr marL="54864" algn="l" eaLnBrk="1" fontAlgn="auto" hangingPunct="1">
              <a:spcAft>
                <a:spcPts val="0"/>
              </a:spcAft>
              <a:defRPr/>
            </a:pPr>
            <a:r>
              <a:rPr lang="en-US" sz="2800" b="1" dirty="0" smtClean="0">
                <a:solidFill>
                  <a:schemeClr val="tx2">
                    <a:tint val="100000"/>
                    <a:shade val="90000"/>
                    <a:satMod val="250000"/>
                    <a:alpha val="100000"/>
                  </a:schemeClr>
                </a:solidFill>
                <a:latin typeface="Garamond" pitchFamily="18" charset="0"/>
              </a:rPr>
              <a:t>Disclosure of Specified Business Interests</a:t>
            </a:r>
          </a:p>
        </p:txBody>
      </p:sp>
      <p:sp>
        <p:nvSpPr>
          <p:cNvPr id="31747" name="Rectangle 3"/>
          <p:cNvSpPr>
            <a:spLocks noGrp="1" noChangeArrowheads="1"/>
          </p:cNvSpPr>
          <p:nvPr>
            <p:ph idx="1"/>
          </p:nvPr>
        </p:nvSpPr>
        <p:spPr>
          <a:xfrm>
            <a:off x="457200" y="1676400"/>
            <a:ext cx="8229600" cy="4495800"/>
          </a:xfrm>
        </p:spPr>
        <p:txBody>
          <a:bodyPr/>
          <a:lstStyle/>
          <a:p>
            <a:pPr algn="just" eaLnBrk="1" hangingPunct="1">
              <a:spcAft>
                <a:spcPts val="1800"/>
              </a:spcAft>
              <a:buClr>
                <a:schemeClr val="tx1"/>
              </a:buClr>
              <a:buFont typeface="Wingdings" pitchFamily="2" charset="2"/>
              <a:buChar char="Ø"/>
            </a:pPr>
            <a:r>
              <a:rPr lang="en-US" sz="2400" dirty="0" smtClean="0">
                <a:latin typeface="Garamond" pitchFamily="18" charset="0"/>
              </a:rPr>
              <a:t>FS 112.3145(5)</a:t>
            </a:r>
          </a:p>
          <a:p>
            <a:pPr algn="just" eaLnBrk="1" hangingPunct="1">
              <a:spcAft>
                <a:spcPts val="1800"/>
              </a:spcAft>
              <a:buClr>
                <a:schemeClr val="tx1"/>
              </a:buClr>
              <a:buFont typeface="Wingdings" pitchFamily="2" charset="2"/>
              <a:buChar char="Ø"/>
            </a:pPr>
            <a:r>
              <a:rPr lang="en-US" sz="2400" dirty="0" smtClean="0">
                <a:latin typeface="Garamond" pitchFamily="18" charset="0"/>
              </a:rPr>
              <a:t>Required of Form 6 and Form 1 filers</a:t>
            </a:r>
          </a:p>
          <a:p>
            <a:pPr algn="just" eaLnBrk="1" hangingPunct="1">
              <a:spcAft>
                <a:spcPts val="1800"/>
              </a:spcAft>
              <a:buClr>
                <a:schemeClr val="tx1"/>
              </a:buClr>
              <a:buFont typeface="Wingdings" pitchFamily="2" charset="2"/>
              <a:buChar char="Ø"/>
            </a:pPr>
            <a:r>
              <a:rPr lang="en-US" sz="2400" dirty="0" smtClean="0">
                <a:latin typeface="Garamond" pitchFamily="18" charset="0"/>
              </a:rPr>
              <a:t>Concerns disclosure of “businesses granted a privilege to operate in this state”</a:t>
            </a:r>
          </a:p>
          <a:p>
            <a:pPr algn="just" eaLnBrk="1" hangingPunct="1">
              <a:spcAft>
                <a:spcPts val="1800"/>
              </a:spcAft>
              <a:buClr>
                <a:schemeClr val="tx1"/>
              </a:buClr>
              <a:buFont typeface="Wingdings" pitchFamily="2" charset="2"/>
              <a:buChar char="Ø"/>
            </a:pPr>
            <a:r>
              <a:rPr lang="en-US" sz="2400" dirty="0" smtClean="0">
                <a:latin typeface="Garamond" pitchFamily="18" charset="0"/>
              </a:rPr>
              <a:t>Forms 6 and 1 contain a finite list of such businesses</a:t>
            </a: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304800"/>
            <a:ext cx="8229600" cy="1091736"/>
          </a:xfrm>
        </p:spPr>
        <p:txBody>
          <a:bodyPr>
            <a:noAutofit/>
          </a:bodyPr>
          <a:lstStyle/>
          <a:p>
            <a:pPr marL="54864" algn="l" eaLnBrk="1" fontAlgn="auto" hangingPunct="1">
              <a:spcAft>
                <a:spcPts val="0"/>
              </a:spcAft>
              <a:defRPr/>
            </a:pPr>
            <a:r>
              <a:rPr lang="en-US" sz="2800" b="1" dirty="0" smtClean="0">
                <a:solidFill>
                  <a:schemeClr val="tx2">
                    <a:tint val="100000"/>
                    <a:shade val="90000"/>
                    <a:satMod val="250000"/>
                    <a:alpha val="100000"/>
                  </a:schemeClr>
                </a:solidFill>
                <a:latin typeface="Garamond" pitchFamily="18" charset="0"/>
              </a:rPr>
              <a:t>Client Disclosure (Quarterly)</a:t>
            </a:r>
          </a:p>
        </p:txBody>
      </p:sp>
      <p:sp>
        <p:nvSpPr>
          <p:cNvPr id="32771" name="Rectangle 3"/>
          <p:cNvSpPr>
            <a:spLocks noGrp="1" noChangeArrowheads="1"/>
          </p:cNvSpPr>
          <p:nvPr>
            <p:ph idx="1"/>
          </p:nvPr>
        </p:nvSpPr>
        <p:spPr>
          <a:xfrm>
            <a:off x="609600" y="1600200"/>
            <a:ext cx="8077200" cy="4572000"/>
          </a:xfrm>
        </p:spPr>
        <p:txBody>
          <a:bodyPr/>
          <a:lstStyle/>
          <a:p>
            <a:pPr eaLnBrk="1" hangingPunct="1">
              <a:spcAft>
                <a:spcPts val="1800"/>
              </a:spcAft>
              <a:buClr>
                <a:schemeClr val="tx1"/>
              </a:buClr>
              <a:buFont typeface="Wingdings" pitchFamily="2" charset="2"/>
              <a:buChar char="Ø"/>
            </a:pPr>
            <a:r>
              <a:rPr lang="en-US" sz="2400" dirty="0" smtClean="0">
                <a:latin typeface="Garamond" pitchFamily="18" charset="0"/>
              </a:rPr>
              <a:t>FS 112.3145(4)</a:t>
            </a:r>
          </a:p>
          <a:p>
            <a:pPr eaLnBrk="1" hangingPunct="1">
              <a:spcAft>
                <a:spcPts val="1800"/>
              </a:spcAft>
              <a:buClr>
                <a:schemeClr val="tx1"/>
              </a:buClr>
              <a:buFont typeface="Wingdings" pitchFamily="2" charset="2"/>
              <a:buChar char="Ø"/>
            </a:pPr>
            <a:r>
              <a:rPr lang="en-US" sz="2400" dirty="0" smtClean="0">
                <a:latin typeface="Garamond" pitchFamily="18" charset="0"/>
              </a:rPr>
              <a:t>Applies to Form 6 and Form 1 filers</a:t>
            </a:r>
          </a:p>
          <a:p>
            <a:pPr eaLnBrk="1" hangingPunct="1">
              <a:spcAft>
                <a:spcPts val="1800"/>
              </a:spcAft>
              <a:buClr>
                <a:schemeClr val="tx1"/>
              </a:buClr>
              <a:buFont typeface="Wingdings" pitchFamily="2" charset="2"/>
              <a:buChar char="Ø"/>
            </a:pPr>
            <a:r>
              <a:rPr lang="en-US" sz="2400" dirty="0" smtClean="0">
                <a:latin typeface="Garamond" pitchFamily="18" charset="0"/>
              </a:rPr>
              <a:t>CE Form 2</a:t>
            </a:r>
          </a:p>
          <a:p>
            <a:pPr algn="just" eaLnBrk="1" hangingPunct="1">
              <a:spcAft>
                <a:spcPts val="1800"/>
              </a:spcAft>
              <a:buClr>
                <a:schemeClr val="tx1"/>
              </a:buClr>
              <a:buFont typeface="Wingdings" pitchFamily="2" charset="2"/>
              <a:buChar char="Ø"/>
            </a:pPr>
            <a:r>
              <a:rPr lang="en-US" sz="2400" dirty="0" smtClean="0">
                <a:latin typeface="Garamond" pitchFamily="18" charset="0"/>
              </a:rPr>
              <a:t>Applies to representations by a public officer/employee and to those by members of his or her private firm</a:t>
            </a:r>
          </a:p>
          <a:p>
            <a:pPr eaLnBrk="1" hangingPunct="1">
              <a:spcAft>
                <a:spcPts val="1800"/>
              </a:spcAft>
              <a:buClr>
                <a:schemeClr val="tx1"/>
              </a:buClr>
              <a:buFont typeface="Wingdings" pitchFamily="2" charset="2"/>
              <a:buChar char="Ø"/>
            </a:pPr>
            <a:r>
              <a:rPr lang="en-US" sz="2400" dirty="0" smtClean="0">
                <a:latin typeface="Garamond" pitchFamily="18" charset="0"/>
              </a:rPr>
              <a:t>Has certain exceptions </a:t>
            </a: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457200" y="253536"/>
            <a:ext cx="8229600" cy="965664"/>
          </a:xfrm>
        </p:spPr>
        <p:txBody>
          <a:bodyPr>
            <a:normAutofit/>
          </a:bodyPr>
          <a:lstStyle/>
          <a:p>
            <a:pPr marL="54864" algn="l" eaLnBrk="1" fontAlgn="auto" hangingPunct="1">
              <a:spcAft>
                <a:spcPts val="0"/>
              </a:spcAft>
              <a:defRPr/>
            </a:pPr>
            <a:r>
              <a:rPr lang="en-US" sz="2800" b="1" dirty="0" smtClean="0">
                <a:solidFill>
                  <a:schemeClr val="tx2">
                    <a:tint val="100000"/>
                    <a:shade val="90000"/>
                    <a:satMod val="250000"/>
                    <a:alpha val="100000"/>
                  </a:schemeClr>
                </a:solidFill>
                <a:latin typeface="Garamond" pitchFamily="18" charset="0"/>
              </a:rPr>
              <a:t>More Stringent Ethics Standards</a:t>
            </a:r>
          </a:p>
        </p:txBody>
      </p:sp>
      <p:sp>
        <p:nvSpPr>
          <p:cNvPr id="33795" name="Rectangle 3"/>
          <p:cNvSpPr>
            <a:spLocks noGrp="1" noChangeArrowheads="1"/>
          </p:cNvSpPr>
          <p:nvPr>
            <p:ph idx="1"/>
          </p:nvPr>
        </p:nvSpPr>
        <p:spPr>
          <a:xfrm>
            <a:off x="457200" y="1600200"/>
            <a:ext cx="8229600" cy="4572000"/>
          </a:xfrm>
        </p:spPr>
        <p:txBody>
          <a:bodyPr/>
          <a:lstStyle/>
          <a:p>
            <a:pPr eaLnBrk="1" hangingPunct="1">
              <a:spcAft>
                <a:spcPts val="1200"/>
              </a:spcAft>
              <a:buClr>
                <a:schemeClr val="tx1"/>
              </a:buClr>
              <a:buFont typeface="Wingdings" pitchFamily="2" charset="2"/>
              <a:buChar char="Ø"/>
            </a:pPr>
            <a:r>
              <a:rPr lang="en-US" sz="2400" dirty="0" smtClean="0">
                <a:latin typeface="Garamond" pitchFamily="18" charset="0"/>
              </a:rPr>
              <a:t>Are not preempted by the Code of Ethics or the Commission on Ethics—FS 112.326</a:t>
            </a:r>
          </a:p>
          <a:p>
            <a:pPr eaLnBrk="1" hangingPunct="1">
              <a:spcAft>
                <a:spcPts val="1200"/>
              </a:spcAft>
              <a:buClr>
                <a:schemeClr val="tx1"/>
              </a:buClr>
              <a:buFont typeface="Wingdings" pitchFamily="2" charset="2"/>
              <a:buChar char="Ø"/>
            </a:pPr>
            <a:r>
              <a:rPr lang="en-US" sz="2400" dirty="0" smtClean="0">
                <a:latin typeface="Garamond" pitchFamily="18" charset="0"/>
              </a:rPr>
              <a:t>May be problematic</a:t>
            </a:r>
          </a:p>
          <a:p>
            <a:pPr algn="just" eaLnBrk="1" hangingPunct="1">
              <a:spcAft>
                <a:spcPts val="1200"/>
              </a:spcAft>
              <a:buClr>
                <a:schemeClr val="tx1"/>
              </a:buClr>
              <a:buFont typeface="Wingdings" pitchFamily="2" charset="2"/>
              <a:buChar char="Ø"/>
            </a:pPr>
            <a:r>
              <a:rPr lang="en-US" sz="2400" dirty="0" smtClean="0">
                <a:latin typeface="Garamond" pitchFamily="18" charset="0"/>
              </a:rPr>
              <a:t>May be subject to vested rights, union contract rights, or other restrictions</a:t>
            </a:r>
          </a:p>
          <a:p>
            <a:pPr eaLnBrk="1" hangingPunct="1">
              <a:spcAft>
                <a:spcPts val="1200"/>
              </a:spcAft>
              <a:buClr>
                <a:schemeClr val="tx1"/>
              </a:buClr>
              <a:buFont typeface="Wingdings" pitchFamily="2" charset="2"/>
              <a:buChar char="Ø"/>
            </a:pPr>
            <a:r>
              <a:rPr lang="en-US" sz="2400" dirty="0" smtClean="0">
                <a:latin typeface="Garamond" pitchFamily="18" charset="0"/>
              </a:rPr>
              <a:t>May be good in particular situations</a:t>
            </a:r>
          </a:p>
          <a:p>
            <a:pPr eaLnBrk="1" hangingPunct="1">
              <a:spcAft>
                <a:spcPts val="1200"/>
              </a:spcAft>
              <a:buClr>
                <a:schemeClr val="tx1"/>
              </a:buClr>
              <a:buFont typeface="Wingdings" pitchFamily="2" charset="2"/>
              <a:buChar char="Ø"/>
            </a:pPr>
            <a:r>
              <a:rPr lang="en-US" sz="2400" dirty="0" smtClean="0">
                <a:latin typeface="Garamond" pitchFamily="18" charset="0"/>
              </a:rPr>
              <a:t>Do not waive “floor” of state ethics laws</a:t>
            </a:r>
          </a:p>
          <a:p>
            <a:pPr eaLnBrk="1" hangingPunct="1">
              <a:spcAft>
                <a:spcPts val="1200"/>
              </a:spcAft>
              <a:buClr>
                <a:schemeClr val="tx1"/>
              </a:buClr>
              <a:buFont typeface="Wingdings" pitchFamily="2" charset="2"/>
              <a:buChar char="Ø"/>
            </a:pPr>
            <a:r>
              <a:rPr lang="en-US" sz="2400" dirty="0" smtClean="0">
                <a:latin typeface="Garamond" pitchFamily="18" charset="0"/>
              </a:rPr>
              <a:t>Should be based in reason and logic </a:t>
            </a: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253536"/>
            <a:ext cx="8229600" cy="889464"/>
          </a:xfrm>
        </p:spPr>
        <p:txBody>
          <a:bodyPr>
            <a:normAutofit/>
          </a:bodyPr>
          <a:lstStyle/>
          <a:p>
            <a:pPr marL="54864" algn="ctr" eaLnBrk="1" fontAlgn="auto" hangingPunct="1">
              <a:spcAft>
                <a:spcPts val="0"/>
              </a:spcAft>
              <a:defRPr/>
            </a:pPr>
            <a:r>
              <a:rPr lang="en-US" sz="3600" b="1" dirty="0" smtClean="0">
                <a:solidFill>
                  <a:schemeClr val="tx2">
                    <a:tint val="100000"/>
                    <a:shade val="90000"/>
                    <a:satMod val="250000"/>
                    <a:alpha val="100000"/>
                  </a:schemeClr>
                </a:solidFill>
                <a:latin typeface="Garamond" pitchFamily="18" charset="0"/>
              </a:rPr>
              <a:t>Florida Commission on Ethics</a:t>
            </a:r>
          </a:p>
        </p:txBody>
      </p:sp>
      <p:sp>
        <p:nvSpPr>
          <p:cNvPr id="13315" name="Rectangle 3"/>
          <p:cNvSpPr>
            <a:spLocks noGrp="1" noChangeArrowheads="1"/>
          </p:cNvSpPr>
          <p:nvPr>
            <p:ph idx="1"/>
          </p:nvPr>
        </p:nvSpPr>
        <p:spPr>
          <a:xfrm>
            <a:off x="457200" y="1219200"/>
            <a:ext cx="8305800" cy="4953000"/>
          </a:xfrm>
        </p:spPr>
        <p:txBody>
          <a:bodyPr>
            <a:normAutofit/>
          </a:bodyPr>
          <a:lstStyle/>
          <a:p>
            <a:pPr eaLnBrk="1" hangingPunct="1">
              <a:lnSpc>
                <a:spcPct val="110000"/>
              </a:lnSpc>
              <a:buClr>
                <a:schemeClr val="tx1"/>
              </a:buClr>
              <a:buFont typeface="Wingdings" pitchFamily="2" charset="2"/>
              <a:buChar char="Ø"/>
            </a:pPr>
            <a:r>
              <a:rPr lang="en-US" sz="2400" dirty="0" smtClean="0">
                <a:latin typeface="Garamond" pitchFamily="18" charset="0"/>
              </a:rPr>
              <a:t>Nine members (appointed)</a:t>
            </a:r>
          </a:p>
          <a:p>
            <a:pPr eaLnBrk="1" hangingPunct="1">
              <a:lnSpc>
                <a:spcPct val="110000"/>
              </a:lnSpc>
              <a:buClr>
                <a:schemeClr val="tx1"/>
              </a:buClr>
              <a:buFont typeface="Wingdings" pitchFamily="2" charset="2"/>
              <a:buChar char="Ø"/>
            </a:pPr>
            <a:r>
              <a:rPr lang="en-US" sz="2400" dirty="0" smtClean="0">
                <a:latin typeface="Garamond" pitchFamily="18" charset="0"/>
              </a:rPr>
              <a:t>Meets approximately every six weeks</a:t>
            </a:r>
          </a:p>
          <a:p>
            <a:pPr algn="just" eaLnBrk="1" hangingPunct="1">
              <a:lnSpc>
                <a:spcPct val="110000"/>
              </a:lnSpc>
              <a:buClr>
                <a:schemeClr val="tx1"/>
              </a:buClr>
              <a:buFont typeface="Wingdings" pitchFamily="2" charset="2"/>
              <a:buChar char="Ø"/>
            </a:pPr>
            <a:r>
              <a:rPr lang="en-US" sz="2400" dirty="0" smtClean="0">
                <a:latin typeface="Garamond" pitchFamily="18" charset="0"/>
              </a:rPr>
              <a:t>Administers Article II, Section 8, Florida Constitution, and Part III, Chapter 112, Florida Statutes</a:t>
            </a:r>
          </a:p>
          <a:p>
            <a:pPr algn="just" eaLnBrk="1" hangingPunct="1">
              <a:lnSpc>
                <a:spcPct val="110000"/>
              </a:lnSpc>
              <a:buClr>
                <a:schemeClr val="tx1"/>
              </a:buClr>
              <a:buFont typeface="Wingdings" pitchFamily="2" charset="2"/>
              <a:buChar char="Ø"/>
            </a:pPr>
            <a:r>
              <a:rPr lang="en-US" sz="2400" dirty="0" smtClean="0">
                <a:latin typeface="Garamond" pitchFamily="18" charset="0"/>
              </a:rPr>
              <a:t>Handles ethics complaints, issues advisory opinions, and administers financial disclosure laws </a:t>
            </a:r>
          </a:p>
          <a:p>
            <a:pPr eaLnBrk="1" hangingPunct="1">
              <a:lnSpc>
                <a:spcPct val="110000"/>
              </a:lnSpc>
              <a:buClr>
                <a:schemeClr val="tx1"/>
              </a:buClr>
              <a:buFont typeface="Wingdings" pitchFamily="2" charset="2"/>
              <a:buChar char="§"/>
            </a:pPr>
            <a:endParaRPr lang="en-US" sz="2200" dirty="0" smtClean="0">
              <a:latin typeface="ZapfHumnst BT" pitchFamily="34" charset="0"/>
            </a:endParaRPr>
          </a:p>
          <a:p>
            <a:pPr algn="ctr">
              <a:lnSpc>
                <a:spcPts val="2300"/>
              </a:lnSpc>
              <a:spcBef>
                <a:spcPts val="0"/>
              </a:spcBef>
              <a:buNone/>
            </a:pPr>
            <a:r>
              <a:rPr lang="en-US" sz="2200" dirty="0" smtClean="0">
                <a:latin typeface="Garamond" pitchFamily="18" charset="0"/>
              </a:rPr>
              <a:t>Florida Commission on Ethics</a:t>
            </a:r>
          </a:p>
          <a:p>
            <a:pPr algn="ctr">
              <a:lnSpc>
                <a:spcPts val="2300"/>
              </a:lnSpc>
              <a:spcBef>
                <a:spcPts val="0"/>
              </a:spcBef>
              <a:buNone/>
            </a:pPr>
            <a:r>
              <a:rPr lang="en-US" sz="2200" dirty="0" smtClean="0">
                <a:latin typeface="Garamond" pitchFamily="18" charset="0"/>
              </a:rPr>
              <a:t>P.O. Drawer 15709</a:t>
            </a:r>
          </a:p>
          <a:p>
            <a:pPr algn="ctr">
              <a:lnSpc>
                <a:spcPts val="2300"/>
              </a:lnSpc>
              <a:spcBef>
                <a:spcPts val="0"/>
              </a:spcBef>
              <a:buNone/>
            </a:pPr>
            <a:r>
              <a:rPr lang="en-US" sz="2200" dirty="0" smtClean="0">
                <a:latin typeface="Garamond" pitchFamily="18" charset="0"/>
              </a:rPr>
              <a:t>Tallahassee, Florida 32317-5709</a:t>
            </a:r>
          </a:p>
          <a:p>
            <a:pPr algn="ctr">
              <a:lnSpc>
                <a:spcPts val="2300"/>
              </a:lnSpc>
              <a:spcBef>
                <a:spcPts val="0"/>
              </a:spcBef>
              <a:buNone/>
            </a:pPr>
            <a:r>
              <a:rPr lang="en-US" sz="2200" dirty="0" smtClean="0">
                <a:latin typeface="Garamond" pitchFamily="18" charset="0"/>
              </a:rPr>
              <a:t>(850) 488-7864, telephone</a:t>
            </a:r>
          </a:p>
          <a:p>
            <a:pPr algn="ctr">
              <a:lnSpc>
                <a:spcPts val="2300"/>
              </a:lnSpc>
              <a:spcBef>
                <a:spcPts val="0"/>
              </a:spcBef>
              <a:buNone/>
            </a:pPr>
            <a:r>
              <a:rPr lang="en-US" sz="2200" dirty="0" smtClean="0">
                <a:latin typeface="Garamond" pitchFamily="18" charset="0"/>
              </a:rPr>
              <a:t>(850) 488-3077, facsimile</a:t>
            </a:r>
          </a:p>
          <a:p>
            <a:pPr algn="ctr">
              <a:lnSpc>
                <a:spcPts val="2300"/>
              </a:lnSpc>
              <a:spcBef>
                <a:spcPts val="0"/>
              </a:spcBef>
              <a:buNone/>
            </a:pPr>
            <a:r>
              <a:rPr lang="en-US" sz="2200" dirty="0" smtClean="0">
                <a:latin typeface="Garamond" pitchFamily="18" charset="0"/>
              </a:rPr>
              <a:t>www.ethics.state.fl.us</a:t>
            </a:r>
            <a:endParaRPr lang="en-US" sz="2200" dirty="0" smtClean="0">
              <a:latin typeface="ZapfHumnst BT" pitchFamily="34" charset="0"/>
            </a:endParaRP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457200" y="254000"/>
            <a:ext cx="8229600" cy="889000"/>
          </a:xfrm>
        </p:spPr>
        <p:txBody>
          <a:bodyPr>
            <a:noAutofit/>
          </a:bodyPr>
          <a:lstStyle/>
          <a:p>
            <a:pPr algn="ctr">
              <a:spcAft>
                <a:spcPct val="25000"/>
              </a:spcAft>
            </a:pPr>
            <a:r>
              <a:rPr lang="en-US" sz="3300" b="1" u="sng" dirty="0" smtClean="0">
                <a:solidFill>
                  <a:schemeClr val="tx2">
                    <a:tint val="100000"/>
                    <a:shade val="90000"/>
                    <a:satMod val="250000"/>
                    <a:alpha val="100000"/>
                  </a:schemeClr>
                </a:solidFill>
                <a:latin typeface="Garamond" pitchFamily="18" charset="0"/>
              </a:rPr>
              <a:t>Public Records Chapter 119, Florida Statutes</a:t>
            </a:r>
            <a:endParaRPr lang="en-US" sz="3300" b="1" u="sng" dirty="0">
              <a:solidFill>
                <a:srgbClr val="3366CC"/>
              </a:solidFill>
              <a:latin typeface="Garamond" pitchFamily="18" charset="0"/>
            </a:endParaRPr>
          </a:p>
        </p:txBody>
      </p:sp>
      <p:sp>
        <p:nvSpPr>
          <p:cNvPr id="34819" name="Rectangle 3"/>
          <p:cNvSpPr>
            <a:spLocks noGrp="1" noChangeArrowheads="1"/>
          </p:cNvSpPr>
          <p:nvPr>
            <p:ph idx="1"/>
          </p:nvPr>
        </p:nvSpPr>
        <p:spPr>
          <a:xfrm>
            <a:off x="609600" y="1295400"/>
            <a:ext cx="8001000" cy="5181600"/>
          </a:xfrm>
        </p:spPr>
        <p:txBody>
          <a:bodyPr>
            <a:normAutofit fontScale="62500" lnSpcReduction="20000"/>
          </a:bodyPr>
          <a:lstStyle/>
          <a:p>
            <a:pPr>
              <a:buClr>
                <a:schemeClr val="tx1"/>
              </a:buClr>
              <a:buFont typeface="Wingdings" pitchFamily="2" charset="2"/>
              <a:buChar char="Ø"/>
            </a:pPr>
            <a:r>
              <a:rPr lang="en-US" sz="3800" dirty="0" smtClean="0">
                <a:latin typeface="Garamond" pitchFamily="18" charset="0"/>
              </a:rPr>
              <a:t>Provides right of access to government records and those of private entities acting on behalf of government. The right is also recognized in Article I, Section 24, Florida Constitution</a:t>
            </a:r>
            <a:r>
              <a:rPr lang="en-US" sz="2800" dirty="0" smtClean="0">
                <a:latin typeface="Garamond" pitchFamily="18" charset="0"/>
              </a:rPr>
              <a:t>:</a:t>
            </a:r>
          </a:p>
          <a:p>
            <a:pPr lvl="1">
              <a:buClr>
                <a:schemeClr val="tx1"/>
              </a:buClr>
              <a:buNone/>
            </a:pPr>
            <a:r>
              <a:rPr lang="en-US" sz="2000" dirty="0" smtClean="0">
                <a:latin typeface="Garamond" pitchFamily="18" charset="0"/>
              </a:rPr>
              <a:t>	</a:t>
            </a:r>
            <a:r>
              <a:rPr lang="en-US" sz="2900" dirty="0" smtClean="0">
                <a:latin typeface="Garamond" pitchFamily="18" charset="0"/>
              </a:rPr>
              <a:t>Access to public records and meetings. </a:t>
            </a:r>
          </a:p>
          <a:p>
            <a:pPr lvl="1" algn="just">
              <a:buClr>
                <a:schemeClr val="tx1"/>
              </a:buClr>
              <a:buNone/>
            </a:pPr>
            <a:r>
              <a:rPr lang="en-US" sz="2900" dirty="0" smtClean="0">
                <a:latin typeface="Garamond" pitchFamily="18" charset="0"/>
              </a:rPr>
              <a:t>	(a) Every person has the right to inspect or copy any public record made or received in connection with the official business of any public body, officer, or employee of the state, or person acting on their behalf, except with respect to record exempted pursuant to this section or specifically made confidential by this Constitution. This section specifically includes the legislative, executive and judicial branches of government and each agency or department created </a:t>
            </a:r>
            <a:r>
              <a:rPr lang="en-US" sz="2900" dirty="0" err="1" smtClean="0">
                <a:latin typeface="Garamond" pitchFamily="18" charset="0"/>
              </a:rPr>
              <a:t>thereunder</a:t>
            </a:r>
            <a:r>
              <a:rPr lang="en-US" sz="2900" dirty="0" smtClean="0">
                <a:latin typeface="Garamond" pitchFamily="18" charset="0"/>
              </a:rPr>
              <a:t>; counties, municipalities, and districts; and each constitutional officer, board, and commission, or entity created pursuant to law or this Constitution. </a:t>
            </a:r>
          </a:p>
          <a:p>
            <a:pPr lvl="1" algn="just">
              <a:buClr>
                <a:schemeClr val="tx1"/>
              </a:buClr>
              <a:buNone/>
            </a:pPr>
            <a:r>
              <a:rPr lang="en-US" sz="2900" dirty="0" smtClean="0">
                <a:latin typeface="Garamond" pitchFamily="18" charset="0"/>
              </a:rPr>
              <a:t>	(b) All meetings of any collegial public body of the executive branch of state government or any collegial public body of a county, municipality, school district, or special district, at which official acts are to be taken or at which public business of such body is to be transacted or discussed, shall be open and notice to the public and meetings of the legislature shall be open and noticed as provided in Article III, Section 4(d), except with respect to meetings exempted pursuant to this section or specifically closed by this Constitution.</a:t>
            </a:r>
          </a:p>
          <a:p>
            <a:pPr marL="6350" indent="0" algn="ctr">
              <a:lnSpc>
                <a:spcPts val="3300"/>
              </a:lnSpc>
              <a:buFont typeface="Times" pitchFamily="18" charset="0"/>
              <a:buNone/>
            </a:pPr>
            <a:endParaRPr lang="en-US" sz="2400" dirty="0" smtClean="0">
              <a:latin typeface="Garamond" pitchFamily="18" charset="0"/>
            </a:endParaRPr>
          </a:p>
          <a:p>
            <a:pPr marL="6350" indent="0" algn="ctr">
              <a:lnSpc>
                <a:spcPts val="3300"/>
              </a:lnSpc>
              <a:buFont typeface="Times" pitchFamily="18" charset="0"/>
              <a:buNone/>
            </a:pPr>
            <a:endParaRPr lang="en-US" sz="2400" dirty="0" smtClean="0">
              <a:latin typeface="Garamond" pitchFamily="18" charset="0"/>
            </a:endParaRPr>
          </a:p>
          <a:p>
            <a:pPr eaLnBrk="1" hangingPunct="1">
              <a:buClr>
                <a:schemeClr val="tx1"/>
              </a:buClr>
              <a:buNone/>
            </a:pPr>
            <a:endParaRPr lang="en-US" sz="2400" u="sng" dirty="0" smtClean="0">
              <a:latin typeface="ZapfHumnst BT" pitchFamily="34" charset="0"/>
            </a:endParaRP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buClr>
                <a:schemeClr val="tx1"/>
              </a:buClr>
              <a:buFont typeface="Wingdings" pitchFamily="2" charset="2"/>
              <a:buChar char="Ø"/>
            </a:pPr>
            <a:r>
              <a:rPr lang="en-US" sz="2400" u="sng" dirty="0" smtClean="0">
                <a:latin typeface="Garamond" pitchFamily="18" charset="0"/>
              </a:rPr>
              <a:t>A  public record open to inspection and copying includes:</a:t>
            </a:r>
          </a:p>
          <a:p>
            <a:pPr marL="406400" lvl="1" indent="0" algn="just">
              <a:spcBef>
                <a:spcPts val="0"/>
              </a:spcBef>
              <a:buNone/>
            </a:pPr>
            <a:endParaRPr lang="en-US" sz="2400" u="sng" dirty="0" smtClean="0">
              <a:latin typeface="Garamond" pitchFamily="18" charset="0"/>
            </a:endParaRPr>
          </a:p>
          <a:p>
            <a:pPr marL="406400" lvl="1" indent="0" algn="just">
              <a:spcBef>
                <a:spcPts val="0"/>
              </a:spcBef>
              <a:buNone/>
            </a:pPr>
            <a:r>
              <a:rPr lang="en-US" sz="2000" dirty="0" smtClean="0">
                <a:latin typeface="Garamond" pitchFamily="18" charset="0"/>
              </a:rPr>
              <a:t>“</a:t>
            </a:r>
            <a:r>
              <a:rPr lang="en-US" sz="2400" dirty="0" smtClean="0">
                <a:latin typeface="Garamond" pitchFamily="18" charset="0"/>
              </a:rPr>
              <a:t>All documents, papers, letters, maps, books, tapes, photographs, films, sound recordings, data processing software, or other material, regardless of the physical form, characteristics, or means of transmission, </a:t>
            </a:r>
            <a:r>
              <a:rPr lang="en-US" sz="2400" u="sng" dirty="0" smtClean="0">
                <a:latin typeface="Garamond" pitchFamily="18" charset="0"/>
              </a:rPr>
              <a:t>made or received pursuant to law or ordinance in connection with the transaction of official business</a:t>
            </a:r>
            <a:r>
              <a:rPr lang="en-US" sz="2400" dirty="0" smtClean="0">
                <a:latin typeface="Garamond" pitchFamily="18" charset="0"/>
              </a:rPr>
              <a:t> by any agency.” 119.011 (1), F.S. (emphasis added)</a:t>
            </a:r>
          </a:p>
          <a:p>
            <a:pPr marL="406400" lvl="1" indent="0" algn="just">
              <a:spcBef>
                <a:spcPts val="0"/>
              </a:spcBef>
              <a:buNone/>
            </a:pPr>
            <a:endParaRPr lang="en-US" sz="2400" dirty="0" smtClean="0">
              <a:latin typeface="Garamond" pitchFamily="18" charset="0"/>
            </a:endParaRPr>
          </a:p>
          <a:p>
            <a:pPr marL="347472" indent="-347472">
              <a:lnSpc>
                <a:spcPct val="110000"/>
              </a:lnSpc>
              <a:spcBef>
                <a:spcPts val="0"/>
              </a:spcBef>
              <a:buFont typeface="Wingdings" pitchFamily="2" charset="2"/>
              <a:buChar char="Ø"/>
            </a:pPr>
            <a:r>
              <a:rPr lang="en-US" sz="2400" dirty="0" smtClean="0">
                <a:latin typeface="Garamond" pitchFamily="18" charset="0"/>
              </a:rPr>
              <a:t>Encompasses all  materials made or received in connection with official business that are used to perpetrate, communicate or formalize knowledge.</a:t>
            </a:r>
          </a:p>
          <a:p>
            <a:endParaRPr lang="en-US" dirty="0"/>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457200" y="254000"/>
            <a:ext cx="8229600" cy="889000"/>
          </a:xfrm>
        </p:spPr>
        <p:txBody>
          <a:bodyPr>
            <a:normAutofit/>
          </a:bodyPr>
          <a:lstStyle/>
          <a:p>
            <a:pPr algn="ctr">
              <a:spcAft>
                <a:spcPct val="25000"/>
              </a:spcAft>
            </a:pPr>
            <a:r>
              <a:rPr lang="en-US" sz="3200" b="1" dirty="0" smtClean="0">
                <a:solidFill>
                  <a:schemeClr val="tx2">
                    <a:tint val="100000"/>
                    <a:shade val="90000"/>
                    <a:satMod val="250000"/>
                    <a:alpha val="100000"/>
                  </a:schemeClr>
                </a:solidFill>
                <a:latin typeface="Garamond" pitchFamily="18" charset="0"/>
              </a:rPr>
              <a:t>Public Records Chapter 119, Florida Statutes</a:t>
            </a:r>
            <a:endParaRPr lang="en-US" sz="3200" b="1" dirty="0">
              <a:solidFill>
                <a:srgbClr val="3366CC"/>
              </a:solidFill>
              <a:latin typeface="Garamond" pitchFamily="18" charset="0"/>
            </a:endParaRPr>
          </a:p>
        </p:txBody>
      </p:sp>
      <p:sp>
        <p:nvSpPr>
          <p:cNvPr id="34819" name="Rectangle 3"/>
          <p:cNvSpPr>
            <a:spLocks noGrp="1" noChangeArrowheads="1"/>
          </p:cNvSpPr>
          <p:nvPr>
            <p:ph idx="1"/>
          </p:nvPr>
        </p:nvSpPr>
        <p:spPr>
          <a:xfrm>
            <a:off x="609600" y="1371600"/>
            <a:ext cx="8001000" cy="5257800"/>
          </a:xfrm>
        </p:spPr>
        <p:txBody>
          <a:bodyPr>
            <a:noAutofit/>
          </a:bodyPr>
          <a:lstStyle/>
          <a:p>
            <a:pPr marL="354013" indent="-354013" algn="just">
              <a:lnSpc>
                <a:spcPts val="2500"/>
              </a:lnSpc>
              <a:buClr>
                <a:schemeClr val="tx1"/>
              </a:buClr>
              <a:buFont typeface="Wingdings" pitchFamily="2" charset="2"/>
              <a:buChar char="Ø"/>
            </a:pPr>
            <a:r>
              <a:rPr lang="en-US" sz="2000" dirty="0" smtClean="0">
                <a:latin typeface="Garamond" pitchFamily="18" charset="0"/>
              </a:rPr>
              <a:t>Any documents produced by or for the School Board and any documents received by the Board or individual Board members, or employees.</a:t>
            </a:r>
          </a:p>
          <a:p>
            <a:pPr marL="354013" indent="-354013" algn="just">
              <a:lnSpc>
                <a:spcPts val="2500"/>
              </a:lnSpc>
              <a:buClr>
                <a:schemeClr val="tx1"/>
              </a:buClr>
              <a:buFont typeface="Wingdings" pitchFamily="2" charset="2"/>
              <a:buChar char="Ø"/>
            </a:pPr>
            <a:r>
              <a:rPr lang="en-US" sz="2000" dirty="0" smtClean="0">
                <a:latin typeface="Garamond" pitchFamily="18" charset="0"/>
              </a:rPr>
              <a:t>Any personal information, except for your social security number, such as your home address, work or personal e-mail address, becomes public record subject to disclosure upon request. </a:t>
            </a:r>
          </a:p>
          <a:p>
            <a:pPr marL="354013" indent="-354013" algn="just">
              <a:lnSpc>
                <a:spcPts val="2500"/>
              </a:lnSpc>
              <a:buClr>
                <a:schemeClr val="tx1"/>
              </a:buClr>
              <a:buFont typeface="Wingdings" pitchFamily="2" charset="2"/>
              <a:buChar char="Ø"/>
            </a:pPr>
            <a:r>
              <a:rPr lang="en-US" sz="2000" dirty="0" smtClean="0">
                <a:latin typeface="Garamond" pitchFamily="18" charset="0"/>
              </a:rPr>
              <a:t>All electronic communications, including e-mail and text messages, are public records which must be available for public inspection and must be retained if used to perpetuate, communicate or formalize knowledge in connection with the business of the board.</a:t>
            </a:r>
          </a:p>
          <a:p>
            <a:pPr marL="354013" indent="-354013" algn="just">
              <a:lnSpc>
                <a:spcPts val="2500"/>
              </a:lnSpc>
              <a:buClr>
                <a:schemeClr val="tx1"/>
              </a:buClr>
              <a:buFont typeface="Wingdings" pitchFamily="2" charset="2"/>
              <a:buChar char="Ø"/>
            </a:pPr>
            <a:r>
              <a:rPr lang="en-US" sz="2000" dirty="0" smtClean="0">
                <a:latin typeface="Garamond" pitchFamily="18" charset="0"/>
              </a:rPr>
              <a:t>Similarly, all electronic calendars, databases and word processing files stored on agency computers can constitute public records subject to disclosure. However, spoken or bulk mail do not necessarily constitute a public record.</a:t>
            </a:r>
          </a:p>
          <a:p>
            <a:pPr marL="354013" indent="-354013" algn="just">
              <a:lnSpc>
                <a:spcPts val="2500"/>
              </a:lnSpc>
              <a:buClr>
                <a:schemeClr val="tx1"/>
              </a:buClr>
              <a:buFont typeface="Wingdings" pitchFamily="2" charset="2"/>
              <a:buChar char="Ø"/>
            </a:pPr>
            <a:r>
              <a:rPr lang="en-US" sz="2000" dirty="0" smtClean="0">
                <a:latin typeface="Garamond" pitchFamily="18" charset="0"/>
              </a:rPr>
              <a:t>Drafts or “preliminary” documents are public records subject to disclosure unless specifically exempted.</a:t>
            </a:r>
          </a:p>
          <a:p>
            <a:pPr marL="354013" indent="-354013" algn="just">
              <a:lnSpc>
                <a:spcPts val="2500"/>
              </a:lnSpc>
              <a:buClr>
                <a:schemeClr val="tx1"/>
              </a:buClr>
              <a:buFont typeface="Wingdings" pitchFamily="2" charset="2"/>
              <a:buChar char="Ø"/>
            </a:pPr>
            <a:endParaRPr lang="en-US" sz="2400" dirty="0" smtClean="0">
              <a:latin typeface="Garamond" pitchFamily="18" charset="0"/>
            </a:endParaRP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609600" y="685800"/>
            <a:ext cx="8001000" cy="5791200"/>
          </a:xfrm>
        </p:spPr>
        <p:txBody>
          <a:bodyPr>
            <a:noAutofit/>
          </a:bodyPr>
          <a:lstStyle/>
          <a:p>
            <a:pPr marL="406400" indent="-406400" algn="just">
              <a:lnSpc>
                <a:spcPts val="2500"/>
              </a:lnSpc>
              <a:spcBef>
                <a:spcPts val="0"/>
              </a:spcBef>
              <a:buFont typeface="Wingdings" pitchFamily="2" charset="2"/>
              <a:buChar char="Ø"/>
            </a:pPr>
            <a:r>
              <a:rPr lang="en-US" sz="2000" dirty="0" smtClean="0">
                <a:latin typeface="Garamond" pitchFamily="18" charset="0"/>
              </a:rPr>
              <a:t>Handwritten notes by individual members regarding official business of the Board and/or used at a meeting in discussing the member’s position on an issue could be deemed public records.</a:t>
            </a:r>
            <a:endParaRPr lang="en-US" sz="2000" dirty="0">
              <a:latin typeface="Garamond" pitchFamily="18" charset="0"/>
            </a:endParaRPr>
          </a:p>
          <a:p>
            <a:pPr marL="406400" indent="-406400" algn="just">
              <a:lnSpc>
                <a:spcPts val="2500"/>
              </a:lnSpc>
              <a:spcBef>
                <a:spcPts val="0"/>
              </a:spcBef>
              <a:buFont typeface="Wingdings" pitchFamily="2" charset="2"/>
              <a:buChar char="Ø"/>
            </a:pPr>
            <a:r>
              <a:rPr lang="en-US" sz="2000" dirty="0" smtClean="0">
                <a:latin typeface="Garamond" pitchFamily="18" charset="0"/>
              </a:rPr>
              <a:t>Handwritten notes are probably not public records if they are intended only to jog the board member’s memory, are for personal use and/or are precursors to a future document.</a:t>
            </a:r>
          </a:p>
          <a:p>
            <a:pPr marL="406400" indent="-406400" algn="just">
              <a:lnSpc>
                <a:spcPts val="2500"/>
              </a:lnSpc>
              <a:spcBef>
                <a:spcPts val="0"/>
              </a:spcBef>
              <a:buFont typeface="Wingdings" pitchFamily="2" charset="2"/>
              <a:buChar char="Ø"/>
            </a:pPr>
            <a:r>
              <a:rPr lang="en-US" sz="2000" dirty="0" smtClean="0">
                <a:latin typeface="Garamond" pitchFamily="18" charset="0"/>
              </a:rPr>
              <a:t>Key test is whether material was made or received in connection with transaction of official business. For example, an email sent by an elected official from personal account using personal computer and blind copied to friends and supporters did not constitute a public record (</a:t>
            </a:r>
            <a:r>
              <a:rPr lang="en-US" sz="2000" i="1" dirty="0" smtClean="0">
                <a:latin typeface="Garamond" pitchFamily="18" charset="0"/>
              </a:rPr>
              <a:t>Butler v. City of Hallandale Beach</a:t>
            </a:r>
            <a:r>
              <a:rPr lang="en-US" sz="2000" dirty="0" smtClean="0">
                <a:latin typeface="Garamond" pitchFamily="18" charset="0"/>
              </a:rPr>
              <a:t>, 68 So.3d 278 (Fla. 4</a:t>
            </a:r>
            <a:r>
              <a:rPr lang="en-US" sz="2000" baseline="30000" dirty="0" smtClean="0">
                <a:latin typeface="Garamond" pitchFamily="18" charset="0"/>
              </a:rPr>
              <a:t>th</a:t>
            </a:r>
            <a:r>
              <a:rPr lang="en-US" sz="2000" dirty="0" smtClean="0">
                <a:latin typeface="Garamond" pitchFamily="18" charset="0"/>
              </a:rPr>
              <a:t> DCA 2011))</a:t>
            </a:r>
          </a:p>
          <a:p>
            <a:pPr marL="406400" indent="-406400" algn="just">
              <a:lnSpc>
                <a:spcPts val="2500"/>
              </a:lnSpc>
              <a:spcBef>
                <a:spcPts val="0"/>
              </a:spcBef>
              <a:buFont typeface="Wingdings" pitchFamily="2" charset="2"/>
              <a:buChar char="Ø"/>
            </a:pPr>
            <a:r>
              <a:rPr lang="en-US" sz="2000" dirty="0" smtClean="0">
                <a:latin typeface="Garamond" pitchFamily="18" charset="0"/>
              </a:rPr>
              <a:t>Determining factor is the nature of the record, not its physical location (</a:t>
            </a:r>
            <a:r>
              <a:rPr lang="en-US" sz="2000" i="1" dirty="0" smtClean="0">
                <a:latin typeface="Garamond" pitchFamily="18" charset="0"/>
              </a:rPr>
              <a:t>City of Clearwater</a:t>
            </a:r>
            <a:r>
              <a:rPr lang="en-US" sz="2000" dirty="0" smtClean="0">
                <a:latin typeface="Garamond" pitchFamily="18" charset="0"/>
              </a:rPr>
              <a:t>, 863 So.2d 149 (Fla. 2003)) (personal email between government employees on government-owned computers not public records).</a:t>
            </a:r>
          </a:p>
          <a:p>
            <a:pPr marL="406400" indent="-406400" algn="just">
              <a:lnSpc>
                <a:spcPts val="2500"/>
              </a:lnSpc>
              <a:spcBef>
                <a:spcPts val="0"/>
              </a:spcBef>
              <a:buFont typeface="Wingdings" pitchFamily="2" charset="2"/>
              <a:buChar char="Ø"/>
            </a:pPr>
            <a:r>
              <a:rPr lang="en-US" sz="2000" dirty="0" smtClean="0">
                <a:latin typeface="Garamond" pitchFamily="18" charset="0"/>
              </a:rPr>
              <a:t>Public Records Act applies to advisory boards.</a:t>
            </a:r>
          </a:p>
        </p:txBody>
      </p:sp>
      <p:sp>
        <p:nvSpPr>
          <p:cNvPr id="3" name="Slide Number Placeholder 2"/>
          <p:cNvSpPr>
            <a:spLocks noGrp="1"/>
          </p:cNvSpPr>
          <p:nvPr>
            <p:ph type="sldNum" sz="quarter" idx="12"/>
          </p:nvPr>
        </p:nvSpPr>
        <p:spPr/>
        <p:txBody>
          <a:bodyPr/>
          <a:lstStyle/>
          <a:p>
            <a:pPr>
              <a:defRPr/>
            </a:pPr>
            <a:fld id="{6E2A290E-E447-462A-90CA-AEA2BE7F4771}" type="slidenum">
              <a:rPr lang="en-US" smtClean="0"/>
              <a:pPr>
                <a:defRPr/>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406400" indent="-406400" algn="just">
              <a:lnSpc>
                <a:spcPts val="2500"/>
              </a:lnSpc>
              <a:spcBef>
                <a:spcPts val="0"/>
              </a:spcBef>
              <a:buFont typeface="Wingdings" pitchFamily="2" charset="2"/>
              <a:buChar char="Ø"/>
            </a:pPr>
            <a:r>
              <a:rPr lang="en-US" sz="2000" dirty="0" smtClean="0">
                <a:latin typeface="Garamond" pitchFamily="18" charset="0"/>
              </a:rPr>
              <a:t>May apply to a private corporation or entity that provides services or receives funds from governmental body – term “agency” includes private entities “acting on behalf of” any public agency (Section 119.011(2), F.S.)</a:t>
            </a:r>
          </a:p>
          <a:p>
            <a:pPr marL="806450" lvl="1" indent="-406400" algn="just">
              <a:lnSpc>
                <a:spcPts val="2500"/>
              </a:lnSpc>
              <a:spcBef>
                <a:spcPts val="0"/>
              </a:spcBef>
              <a:buFont typeface="Wingdings" pitchFamily="2" charset="2"/>
              <a:buChar char="§"/>
            </a:pPr>
            <a:r>
              <a:rPr lang="en-US" sz="1600" dirty="0" smtClean="0">
                <a:latin typeface="Garamond" pitchFamily="18" charset="0"/>
              </a:rPr>
              <a:t>Totality of factors test</a:t>
            </a:r>
          </a:p>
          <a:p>
            <a:pPr marL="806450" lvl="1" indent="-406400" algn="just">
              <a:lnSpc>
                <a:spcPts val="2500"/>
              </a:lnSpc>
              <a:spcBef>
                <a:spcPts val="0"/>
              </a:spcBef>
              <a:buFont typeface="Wingdings" pitchFamily="2" charset="2"/>
              <a:buChar char="§"/>
            </a:pPr>
            <a:r>
              <a:rPr lang="en-US" sz="1600" dirty="0" smtClean="0">
                <a:latin typeface="Garamond" pitchFamily="18" charset="0"/>
              </a:rPr>
              <a:t>Delegation test</a:t>
            </a:r>
          </a:p>
          <a:p>
            <a:pPr marL="406400" indent="-406400" algn="just">
              <a:lnSpc>
                <a:spcPts val="2500"/>
              </a:lnSpc>
              <a:spcBef>
                <a:spcPts val="0"/>
              </a:spcBef>
              <a:buFont typeface="Wingdings" pitchFamily="2" charset="2"/>
              <a:buChar char="Ø"/>
            </a:pPr>
            <a:r>
              <a:rPr lang="en-US" sz="2000" dirty="0" smtClean="0">
                <a:latin typeface="Garamond" pitchFamily="18" charset="0"/>
              </a:rPr>
              <a:t>Agencies’ payment of dues from public funds to private entity subjects private entity’s financial, business and membership records pertaining to public agency to disclosure as public records.</a:t>
            </a:r>
          </a:p>
          <a:p>
            <a:pPr marL="406400" indent="-406400" algn="just">
              <a:lnSpc>
                <a:spcPts val="2500"/>
              </a:lnSpc>
              <a:spcBef>
                <a:spcPts val="0"/>
              </a:spcBef>
              <a:buFont typeface="Wingdings" pitchFamily="2" charset="2"/>
              <a:buChar char="Ø"/>
            </a:pPr>
            <a:r>
              <a:rPr lang="en-US" sz="2000" dirty="0" smtClean="0">
                <a:latin typeface="Garamond" pitchFamily="18" charset="0"/>
              </a:rPr>
              <a:t>Judiciary not an “agency” subject to Public Records Act but Article I, Section 24 of Constitution does provide right of access except to confidential records determined by rules.</a:t>
            </a:r>
          </a:p>
          <a:p>
            <a:pPr marL="406400" indent="-406400" algn="just">
              <a:lnSpc>
                <a:spcPts val="2500"/>
              </a:lnSpc>
              <a:spcBef>
                <a:spcPts val="0"/>
              </a:spcBef>
              <a:buFont typeface="Wingdings" pitchFamily="2" charset="2"/>
              <a:buChar char="Ø"/>
            </a:pPr>
            <a:r>
              <a:rPr lang="en-US" sz="2000" dirty="0" smtClean="0">
                <a:latin typeface="Garamond" pitchFamily="18" charset="0"/>
              </a:rPr>
              <a:t>Public Records Act also does not apply to the legislature but there is constitutional right of access in Article I, Section 24(a) which applies to all public bodies; legislature may provide for exemptions by law. Each chamber is authorized to adopt rules relating to records.</a:t>
            </a:r>
          </a:p>
          <a:p>
            <a:pPr marL="406400" indent="-406400" algn="just">
              <a:lnSpc>
                <a:spcPts val="2500"/>
              </a:lnSpc>
              <a:spcBef>
                <a:spcPts val="0"/>
              </a:spcBef>
              <a:buFont typeface="Wingdings" pitchFamily="2" charset="2"/>
              <a:buChar char="Ø"/>
            </a:pPr>
            <a:r>
              <a:rPr lang="en-US" sz="2000" dirty="0" smtClean="0">
                <a:latin typeface="Garamond" pitchFamily="18" charset="0"/>
              </a:rPr>
              <a:t>Generally, Department of Children &amp; Families are confidential and exempt.</a:t>
            </a:r>
          </a:p>
          <a:p>
            <a:pPr marL="406400" indent="-406400" algn="just">
              <a:lnSpc>
                <a:spcPts val="2500"/>
              </a:lnSpc>
              <a:spcBef>
                <a:spcPts val="0"/>
              </a:spcBef>
              <a:buFont typeface="Wingdings" pitchFamily="2" charset="2"/>
              <a:buChar char="Ø"/>
            </a:pPr>
            <a:endParaRPr lang="en-US" sz="2000" dirty="0" smtClean="0">
              <a:latin typeface="Garamond" pitchFamily="18" charset="0"/>
            </a:endParaRPr>
          </a:p>
          <a:p>
            <a:pPr marL="406400" indent="-406400" algn="just">
              <a:lnSpc>
                <a:spcPts val="2500"/>
              </a:lnSpc>
              <a:spcBef>
                <a:spcPts val="0"/>
              </a:spcBef>
              <a:buFont typeface="Wingdings" pitchFamily="2" charset="2"/>
              <a:buChar char="Ø"/>
            </a:pPr>
            <a:endParaRPr lang="en-US" sz="2000" dirty="0" smtClean="0">
              <a:latin typeface="Garamond" pitchFamily="18" charset="0"/>
            </a:endParaRPr>
          </a:p>
          <a:p>
            <a:pPr>
              <a:buNone/>
            </a:pPr>
            <a:endParaRPr lang="en-US" dirty="0"/>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normAutofit/>
          </a:bodyPr>
          <a:lstStyle/>
          <a:p>
            <a:pPr marL="406400" indent="-406400" algn="just">
              <a:lnSpc>
                <a:spcPts val="2500"/>
              </a:lnSpc>
              <a:spcBef>
                <a:spcPts val="0"/>
              </a:spcBef>
              <a:buFont typeface="Wingdings" pitchFamily="2" charset="2"/>
              <a:buChar char="Ø"/>
            </a:pPr>
            <a:r>
              <a:rPr lang="en-US" sz="2000" dirty="0" smtClean="0">
                <a:latin typeface="Garamond" pitchFamily="18" charset="0"/>
              </a:rPr>
              <a:t>Charter Schools are subject to Public Records Act and Sunshine law pursuant to Section 1002.33(16)(b), F.S.</a:t>
            </a:r>
          </a:p>
          <a:p>
            <a:pPr marL="406400" indent="-406400" algn="just">
              <a:lnSpc>
                <a:spcPts val="2500"/>
              </a:lnSpc>
              <a:spcBef>
                <a:spcPts val="0"/>
              </a:spcBef>
              <a:buFont typeface="Wingdings" pitchFamily="2" charset="2"/>
              <a:buChar char="Ø"/>
            </a:pPr>
            <a:r>
              <a:rPr lang="en-US" sz="2000" dirty="0" smtClean="0">
                <a:latin typeface="Garamond" pitchFamily="18" charset="0"/>
              </a:rPr>
              <a:t>Testing materials are generally exempt. (S. 1008.23, F.S.)</a:t>
            </a:r>
          </a:p>
          <a:p>
            <a:pPr marL="406400" indent="-406400" algn="just">
              <a:lnSpc>
                <a:spcPts val="2500"/>
              </a:lnSpc>
              <a:spcBef>
                <a:spcPts val="0"/>
              </a:spcBef>
              <a:buFont typeface="Wingdings" pitchFamily="2" charset="2"/>
              <a:buChar char="Ø"/>
            </a:pPr>
            <a:r>
              <a:rPr lang="en-US" sz="2000" dirty="0" smtClean="0">
                <a:latin typeface="Garamond" pitchFamily="18" charset="0"/>
              </a:rPr>
              <a:t>Emergency, security plans are exempt. (Section 119.071(3), F.S.)</a:t>
            </a:r>
          </a:p>
          <a:p>
            <a:pPr marL="406400" indent="-406400" algn="just">
              <a:lnSpc>
                <a:spcPts val="2500"/>
              </a:lnSpc>
              <a:spcBef>
                <a:spcPts val="0"/>
              </a:spcBef>
              <a:buFont typeface="Wingdings" pitchFamily="2" charset="2"/>
              <a:buChar char="Ø"/>
            </a:pPr>
            <a:r>
              <a:rPr lang="en-US" sz="2000" dirty="0" smtClean="0">
                <a:latin typeface="Garamond" pitchFamily="18" charset="0"/>
              </a:rPr>
              <a:t>Investigative records made or received by public agencies are open to public inspection usually after the investigation is completed or when probable cause is found.</a:t>
            </a:r>
          </a:p>
          <a:p>
            <a:pPr marL="406400" indent="-406400" algn="just">
              <a:lnSpc>
                <a:spcPts val="2500"/>
              </a:lnSpc>
              <a:spcBef>
                <a:spcPts val="0"/>
              </a:spcBef>
              <a:buFont typeface="Wingdings" pitchFamily="2" charset="2"/>
              <a:buChar char="Ø"/>
            </a:pPr>
            <a:r>
              <a:rPr lang="en-US" sz="2000" dirty="0" smtClean="0">
                <a:latin typeface="Garamond" pitchFamily="18" charset="0"/>
              </a:rPr>
              <a:t>Student records that contain a student’s personally identifiable information, e.g., name, address, social security number, student I.D. number, etc., are strictly confidential and are not public records</a:t>
            </a:r>
          </a:p>
          <a:p>
            <a:pPr marL="406400" indent="-406400" algn="just">
              <a:lnSpc>
                <a:spcPts val="2500"/>
              </a:lnSpc>
              <a:spcBef>
                <a:spcPts val="0"/>
              </a:spcBef>
              <a:buFont typeface="Wingdings" pitchFamily="2" charset="2"/>
              <a:buChar char="Ø"/>
            </a:pPr>
            <a:r>
              <a:rPr lang="en-US" sz="2000" dirty="0" smtClean="0">
                <a:latin typeface="Garamond" pitchFamily="18" charset="0"/>
              </a:rPr>
              <a:t>Public school system employees:</a:t>
            </a:r>
          </a:p>
          <a:p>
            <a:pPr marL="806450" lvl="1" indent="-406400" algn="just">
              <a:lnSpc>
                <a:spcPts val="2500"/>
              </a:lnSpc>
              <a:spcBef>
                <a:spcPts val="0"/>
              </a:spcBef>
              <a:buFont typeface="Wingdings" pitchFamily="2" charset="2"/>
              <a:buChar char="§"/>
            </a:pPr>
            <a:r>
              <a:rPr lang="en-US" sz="1600" dirty="0" smtClean="0">
                <a:latin typeface="Garamond" pitchFamily="18" charset="0"/>
              </a:rPr>
              <a:t>Complaint and investigative material are confidential until preliminary investigation is concluded or ceases to be active (1012.31 (3)(a), F.S.); anonymous materials cannot be destroyed; personnel files open at all times to (AGO) 87-48) Superintendent, School Board members, principal and designees (1012.31(3)(b),(c), F.S.)</a:t>
            </a:r>
          </a:p>
          <a:p>
            <a:pPr marL="806450" lvl="1" indent="-406400" algn="just">
              <a:lnSpc>
                <a:spcPts val="2500"/>
              </a:lnSpc>
              <a:spcBef>
                <a:spcPts val="0"/>
              </a:spcBef>
              <a:buFont typeface="Wingdings" pitchFamily="2" charset="2"/>
              <a:buChar char="§"/>
            </a:pPr>
            <a:r>
              <a:rPr lang="en-US" sz="1600" dirty="0" smtClean="0">
                <a:latin typeface="Garamond" pitchFamily="18" charset="0"/>
              </a:rPr>
              <a:t>Evaluations are confidential for one (1) year until end of school year immediately following school year in which evaluation was made (1012.31(3)(a)(2), F.S.)</a:t>
            </a:r>
          </a:p>
          <a:p>
            <a:pPr marL="406400" indent="-406400" algn="just">
              <a:lnSpc>
                <a:spcPts val="2500"/>
              </a:lnSpc>
              <a:spcBef>
                <a:spcPts val="0"/>
              </a:spcBef>
              <a:buFont typeface="Wingdings" pitchFamily="2" charset="2"/>
              <a:buChar char="§"/>
            </a:pPr>
            <a:endParaRPr lang="en-US" sz="2000" dirty="0" smtClean="0">
              <a:latin typeface="Garamond" pitchFamily="18" charset="0"/>
            </a:endParaRPr>
          </a:p>
          <a:p>
            <a:pPr>
              <a:buNone/>
            </a:pPr>
            <a:endParaRPr lang="en-US" dirty="0"/>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idx="1"/>
          </p:nvPr>
        </p:nvSpPr>
        <p:spPr>
          <a:xfrm>
            <a:off x="533400" y="990600"/>
            <a:ext cx="8153400" cy="5410200"/>
          </a:xfrm>
        </p:spPr>
        <p:txBody>
          <a:bodyPr>
            <a:normAutofit/>
          </a:bodyPr>
          <a:lstStyle/>
          <a:p>
            <a:pPr marL="1409700" lvl="4" indent="-514350">
              <a:lnSpc>
                <a:spcPts val="2400"/>
              </a:lnSpc>
              <a:spcBef>
                <a:spcPts val="0"/>
              </a:spcBef>
              <a:buClr>
                <a:schemeClr val="tx1"/>
              </a:buClr>
              <a:buFont typeface="+mj-lt"/>
              <a:buAutoNum type="arabicPeriod" startAt="6"/>
              <a:defRPr/>
            </a:pPr>
            <a:r>
              <a:rPr lang="en-US" sz="2400" dirty="0" smtClean="0">
                <a:latin typeface="Garamond" pitchFamily="18" charset="0"/>
              </a:rPr>
              <a:t>Post-office </a:t>
            </a:r>
            <a:r>
              <a:rPr lang="en-US" sz="2400" dirty="0">
                <a:latin typeface="Garamond" pitchFamily="18" charset="0"/>
              </a:rPr>
              <a:t>holding restrictions</a:t>
            </a:r>
            <a:r>
              <a:rPr lang="en-US" sz="2400" dirty="0" smtClean="0">
                <a:latin typeface="Garamond" pitchFamily="18" charset="0"/>
              </a:rPr>
              <a:t>;</a:t>
            </a:r>
          </a:p>
          <a:p>
            <a:pPr marL="1409700" lvl="4" indent="-514350">
              <a:lnSpc>
                <a:spcPts val="2400"/>
              </a:lnSpc>
              <a:spcBef>
                <a:spcPts val="0"/>
              </a:spcBef>
              <a:buClr>
                <a:schemeClr val="tx1"/>
              </a:buClr>
              <a:buFont typeface="+mj-lt"/>
              <a:buAutoNum type="arabicPeriod" startAt="6"/>
              <a:defRPr/>
            </a:pPr>
            <a:endParaRPr lang="en-US" sz="2400" dirty="0">
              <a:latin typeface="Garamond" pitchFamily="18" charset="0"/>
            </a:endParaRPr>
          </a:p>
          <a:p>
            <a:pPr marL="1409700" lvl="4" indent="-514350" eaLnBrk="1" fontAlgn="auto" hangingPunct="1">
              <a:lnSpc>
                <a:spcPts val="2400"/>
              </a:lnSpc>
              <a:spcBef>
                <a:spcPts val="0"/>
              </a:spcBef>
              <a:buClr>
                <a:schemeClr val="tx1"/>
              </a:buClr>
              <a:buFont typeface="+mj-lt"/>
              <a:buAutoNum type="arabicPeriod" startAt="6"/>
              <a:defRPr/>
            </a:pPr>
            <a:r>
              <a:rPr lang="en-US" sz="2400" dirty="0" smtClean="0">
                <a:latin typeface="Garamond" pitchFamily="18" charset="0"/>
              </a:rPr>
              <a:t>Restrictions on the employment of relatives;</a:t>
            </a:r>
          </a:p>
          <a:p>
            <a:pPr marL="1409700" lvl="4" indent="-514350" eaLnBrk="1" fontAlgn="auto" hangingPunct="1">
              <a:lnSpc>
                <a:spcPts val="2400"/>
              </a:lnSpc>
              <a:spcBef>
                <a:spcPts val="0"/>
              </a:spcBef>
              <a:buClr>
                <a:schemeClr val="tx1"/>
              </a:buClr>
              <a:buFont typeface="+mj-lt"/>
              <a:buAutoNum type="arabicPeriod" startAt="6"/>
              <a:defRPr/>
            </a:pPr>
            <a:endParaRPr lang="en-US" sz="2400" dirty="0" smtClean="0">
              <a:latin typeface="Garamond" pitchFamily="18" charset="0"/>
            </a:endParaRPr>
          </a:p>
          <a:p>
            <a:pPr marL="1409700" lvl="4" indent="-514350" algn="just">
              <a:lnSpc>
                <a:spcPts val="2600"/>
              </a:lnSpc>
              <a:spcBef>
                <a:spcPts val="0"/>
              </a:spcBef>
              <a:buClr>
                <a:schemeClr val="tx1"/>
              </a:buClr>
              <a:buFont typeface="+mj-lt"/>
              <a:buAutoNum type="arabicPeriod" startAt="8"/>
              <a:defRPr/>
            </a:pPr>
            <a:r>
              <a:rPr lang="en-US" sz="2400" dirty="0">
                <a:latin typeface="Garamond" pitchFamily="18" charset="0"/>
              </a:rPr>
              <a:t>Voting conflicts when the constitutional office is a member of a collegial body and votes in his or her official capacity; </a:t>
            </a:r>
            <a:endParaRPr lang="en-US" sz="2400" dirty="0" smtClean="0">
              <a:latin typeface="Garamond" pitchFamily="18" charset="0"/>
            </a:endParaRPr>
          </a:p>
          <a:p>
            <a:pPr marL="1409700" lvl="4" indent="-514350" algn="just">
              <a:lnSpc>
                <a:spcPts val="2400"/>
              </a:lnSpc>
              <a:spcBef>
                <a:spcPts val="0"/>
              </a:spcBef>
              <a:buClr>
                <a:schemeClr val="tx1"/>
              </a:buClr>
              <a:buFont typeface="+mj-lt"/>
              <a:buAutoNum type="arabicPeriod" startAt="8"/>
              <a:defRPr/>
            </a:pPr>
            <a:endParaRPr lang="en-US" sz="2400" dirty="0">
              <a:latin typeface="Garamond" pitchFamily="18" charset="0"/>
            </a:endParaRPr>
          </a:p>
          <a:p>
            <a:pPr marL="1409700" lvl="4" indent="-514350" algn="just">
              <a:lnSpc>
                <a:spcPts val="2600"/>
              </a:lnSpc>
              <a:spcBef>
                <a:spcPts val="0"/>
              </a:spcBef>
              <a:buClr>
                <a:schemeClr val="tx1"/>
              </a:buClr>
              <a:buFont typeface="+mj-lt"/>
              <a:buAutoNum type="arabicPeriod" startAt="8"/>
              <a:defRPr/>
            </a:pPr>
            <a:r>
              <a:rPr lang="en-US" sz="2400" dirty="0">
                <a:latin typeface="Garamond" pitchFamily="18" charset="0"/>
              </a:rPr>
              <a:t>Financial disclosure requirements, including the automatic fine and appeal process</a:t>
            </a:r>
            <a:r>
              <a:rPr lang="en-US" sz="2400" dirty="0" smtClean="0">
                <a:latin typeface="Garamond" pitchFamily="18" charset="0"/>
              </a:rPr>
              <a:t>;</a:t>
            </a:r>
          </a:p>
          <a:p>
            <a:pPr marL="1409700" lvl="4" indent="-514350" algn="just">
              <a:lnSpc>
                <a:spcPts val="2400"/>
              </a:lnSpc>
              <a:spcBef>
                <a:spcPts val="0"/>
              </a:spcBef>
              <a:buClr>
                <a:schemeClr val="tx1"/>
              </a:buClr>
              <a:buFont typeface="+mj-lt"/>
              <a:buAutoNum type="arabicPeriod" startAt="8"/>
              <a:defRPr/>
            </a:pPr>
            <a:endParaRPr lang="en-US" sz="2400" dirty="0">
              <a:latin typeface="Garamond" pitchFamily="18" charset="0"/>
            </a:endParaRPr>
          </a:p>
          <a:p>
            <a:pPr marL="1409700" lvl="4" indent="-669925" algn="just">
              <a:lnSpc>
                <a:spcPts val="2600"/>
              </a:lnSpc>
              <a:spcBef>
                <a:spcPts val="0"/>
              </a:spcBef>
              <a:buClr>
                <a:schemeClr val="tx1"/>
              </a:buClr>
              <a:buFont typeface="+mj-lt"/>
              <a:buAutoNum type="arabicPeriod" startAt="8"/>
              <a:defRPr/>
            </a:pPr>
            <a:r>
              <a:rPr lang="en-US" sz="2400" dirty="0">
                <a:latin typeface="Garamond" pitchFamily="18" charset="0"/>
              </a:rPr>
              <a:t>Commission procedures on ethics complaints and </a:t>
            </a:r>
            <a:r>
              <a:rPr lang="en-US" sz="2400" dirty="0" smtClean="0">
                <a:latin typeface="Garamond" pitchFamily="18" charset="0"/>
              </a:rPr>
              <a:t>referrals; and</a:t>
            </a:r>
          </a:p>
          <a:p>
            <a:pPr marL="1409700" lvl="4" indent="-669925" algn="just">
              <a:lnSpc>
                <a:spcPts val="2400"/>
              </a:lnSpc>
              <a:spcBef>
                <a:spcPts val="0"/>
              </a:spcBef>
              <a:buClr>
                <a:schemeClr val="tx1"/>
              </a:buClr>
              <a:buFont typeface="+mj-lt"/>
              <a:buAutoNum type="arabicPeriod" startAt="8"/>
              <a:defRPr/>
            </a:pPr>
            <a:endParaRPr lang="en-US" sz="2400" dirty="0" smtClean="0">
              <a:latin typeface="Garamond" pitchFamily="18" charset="0"/>
            </a:endParaRPr>
          </a:p>
          <a:p>
            <a:pPr marL="1409700" lvl="4" indent="-669925" algn="just">
              <a:lnSpc>
                <a:spcPts val="2600"/>
              </a:lnSpc>
              <a:spcBef>
                <a:spcPts val="0"/>
              </a:spcBef>
              <a:buClr>
                <a:schemeClr val="tx1"/>
              </a:buClr>
              <a:buFont typeface="+mj-lt"/>
              <a:buAutoNum type="arabicPeriod" startAt="8"/>
              <a:defRPr/>
            </a:pPr>
            <a:r>
              <a:rPr lang="en-US" sz="2400" dirty="0">
                <a:latin typeface="Garamond" pitchFamily="18" charset="0"/>
              </a:rPr>
              <a:t>The importance of process for obtaining advisory opinions rendered by the Commission.</a:t>
            </a:r>
          </a:p>
          <a:p>
            <a:pPr marL="1409700" lvl="4" indent="-669925" algn="just">
              <a:lnSpc>
                <a:spcPts val="3600"/>
              </a:lnSpc>
              <a:spcBef>
                <a:spcPts val="0"/>
              </a:spcBef>
              <a:buClr>
                <a:schemeClr val="tx1"/>
              </a:buClr>
              <a:buFont typeface="+mj-lt"/>
              <a:buAutoNum type="arabicPeriod" startAt="8"/>
              <a:defRPr/>
            </a:pPr>
            <a:endParaRPr lang="en-US" sz="2400" dirty="0">
              <a:latin typeface="Garamond" pitchFamily="18" charset="0"/>
            </a:endParaRPr>
          </a:p>
          <a:p>
            <a:pPr marL="1409700" lvl="4" indent="-514350" eaLnBrk="1" fontAlgn="auto" hangingPunct="1">
              <a:lnSpc>
                <a:spcPts val="3600"/>
              </a:lnSpc>
              <a:spcBef>
                <a:spcPts val="0"/>
              </a:spcBef>
              <a:spcAft>
                <a:spcPts val="0"/>
              </a:spcAft>
              <a:buClr>
                <a:schemeClr val="tx1"/>
              </a:buClr>
              <a:buFont typeface="+mj-lt"/>
              <a:buAutoNum type="arabicPeriod" startAt="6"/>
              <a:defRPr/>
            </a:pPr>
            <a:endParaRPr lang="en-US" sz="2400" dirty="0" smtClean="0">
              <a:latin typeface="Garamond" pitchFamily="18" charset="0"/>
            </a:endParaRPr>
          </a:p>
          <a:p>
            <a:pPr marL="1044575" lvl="2" indent="-514350" eaLnBrk="1" fontAlgn="auto" hangingPunct="1">
              <a:lnSpc>
                <a:spcPct val="150000"/>
              </a:lnSpc>
              <a:spcBef>
                <a:spcPts val="0"/>
              </a:spcBef>
              <a:spcAft>
                <a:spcPts val="0"/>
              </a:spcAft>
              <a:buClr>
                <a:schemeClr val="tx1"/>
              </a:buClr>
              <a:buFont typeface="+mj-lt"/>
              <a:buAutoNum type="arabicPeriod" startAt="2"/>
              <a:defRPr/>
            </a:pPr>
            <a:endParaRPr lang="en-US" sz="3300" dirty="0" smtClean="0">
              <a:latin typeface="ZapfHumnst BT" pitchFamily="34" charset="0"/>
            </a:endParaRPr>
          </a:p>
        </p:txBody>
      </p:sp>
      <p:sp>
        <p:nvSpPr>
          <p:cNvPr id="3" name="Slide Number Placeholder 2"/>
          <p:cNvSpPr>
            <a:spLocks noGrp="1"/>
          </p:cNvSpPr>
          <p:nvPr>
            <p:ph type="sldNum" sz="quarter" idx="12"/>
          </p:nvPr>
        </p:nvSpPr>
        <p:spPr/>
        <p:txBody>
          <a:bodyPr/>
          <a:lstStyle/>
          <a:p>
            <a:pPr>
              <a:defRPr/>
            </a:pPr>
            <a:fld id="{6E2A290E-E447-462A-90CA-AEA2BE7F4771}"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1"/>
            <a:ext cx="8153400" cy="4572000"/>
          </a:xfrm>
        </p:spPr>
        <p:txBody>
          <a:bodyPr/>
          <a:lstStyle/>
          <a:p>
            <a:pPr marL="406400" indent="-406400" algn="just">
              <a:lnSpc>
                <a:spcPts val="2500"/>
              </a:lnSpc>
              <a:spcBef>
                <a:spcPts val="0"/>
              </a:spcBef>
              <a:buFont typeface="Wingdings" pitchFamily="2" charset="2"/>
              <a:buChar char="Ø"/>
            </a:pPr>
            <a:r>
              <a:rPr lang="en-US" sz="2000" dirty="0" smtClean="0">
                <a:latin typeface="Garamond" pitchFamily="18" charset="0"/>
              </a:rPr>
              <a:t>Social Security numbers exempt (119.071(5)(a)5, F.S.)</a:t>
            </a:r>
          </a:p>
          <a:p>
            <a:pPr marL="406400" indent="-406400" algn="just">
              <a:lnSpc>
                <a:spcPts val="2500"/>
              </a:lnSpc>
              <a:spcBef>
                <a:spcPts val="0"/>
              </a:spcBef>
              <a:buFont typeface="Wingdings" pitchFamily="2" charset="2"/>
              <a:buChar char="Ø"/>
            </a:pPr>
            <a:r>
              <a:rPr lang="en-US" sz="2000" dirty="0" smtClean="0">
                <a:latin typeface="Garamond" pitchFamily="18" charset="0"/>
              </a:rPr>
              <a:t>Health information exempt.</a:t>
            </a:r>
          </a:p>
          <a:p>
            <a:pPr marL="406400" indent="-406400" algn="just">
              <a:lnSpc>
                <a:spcPts val="2500"/>
              </a:lnSpc>
              <a:spcBef>
                <a:spcPts val="0"/>
              </a:spcBef>
              <a:buFont typeface="Wingdings" pitchFamily="2" charset="2"/>
              <a:buChar char="Ø"/>
            </a:pPr>
            <a:r>
              <a:rPr lang="en-US" sz="2000" dirty="0" smtClean="0">
                <a:latin typeface="Garamond" pitchFamily="18" charset="0"/>
              </a:rPr>
              <a:t>Public agencies may impose “reasonable conditions” to public records request</a:t>
            </a:r>
          </a:p>
          <a:p>
            <a:pPr marL="406400" indent="-406400" algn="just">
              <a:lnSpc>
                <a:spcPts val="2500"/>
              </a:lnSpc>
              <a:spcBef>
                <a:spcPts val="0"/>
              </a:spcBef>
              <a:buFont typeface="Wingdings" pitchFamily="2" charset="2"/>
              <a:buChar char="Ø"/>
            </a:pPr>
            <a:r>
              <a:rPr lang="en-US" sz="2000" dirty="0" smtClean="0">
                <a:latin typeface="Garamond" pitchFamily="18" charset="0"/>
              </a:rPr>
              <a:t>Must respond to requests within a reasonable time</a:t>
            </a:r>
          </a:p>
          <a:p>
            <a:pPr marL="406400" indent="-406400" algn="just">
              <a:lnSpc>
                <a:spcPts val="2500"/>
              </a:lnSpc>
              <a:spcBef>
                <a:spcPts val="0"/>
              </a:spcBef>
              <a:buFont typeface="Wingdings" pitchFamily="2" charset="2"/>
              <a:buChar char="Ø"/>
            </a:pPr>
            <a:r>
              <a:rPr lang="en-US" sz="2000" dirty="0" smtClean="0">
                <a:latin typeface="Garamond" pitchFamily="18" charset="0"/>
              </a:rPr>
              <a:t>Attorneys’ fees and costs can be imposed for failure to permit access</a:t>
            </a:r>
          </a:p>
          <a:p>
            <a:pPr marL="406400" indent="-406400" algn="just">
              <a:lnSpc>
                <a:spcPts val="2500"/>
              </a:lnSpc>
              <a:spcBef>
                <a:spcPts val="0"/>
              </a:spcBef>
              <a:buFont typeface="Wingdings" pitchFamily="2" charset="2"/>
              <a:buChar char="Ø"/>
            </a:pPr>
            <a:r>
              <a:rPr lang="en-US" sz="2000" dirty="0" smtClean="0">
                <a:latin typeface="Garamond" pitchFamily="18" charset="0"/>
              </a:rPr>
              <a:t>Records must be maintained according to schedules adopted by the State Division of Library and Information Services (119.021(2)(a), F.S.)</a:t>
            </a:r>
          </a:p>
          <a:p>
            <a:pPr marL="406400" indent="-406400" algn="just">
              <a:lnSpc>
                <a:spcPts val="2500"/>
              </a:lnSpc>
              <a:spcBef>
                <a:spcPts val="0"/>
              </a:spcBef>
              <a:buFont typeface="Wingdings" pitchFamily="2" charset="2"/>
              <a:buNone/>
            </a:pPr>
            <a:endParaRPr lang="en-US" sz="2000" u="sng" dirty="0" smtClean="0">
              <a:latin typeface="Garamond" pitchFamily="18" charset="0"/>
            </a:endParaRPr>
          </a:p>
          <a:p>
            <a:pPr marL="406400" indent="-406400" algn="just">
              <a:lnSpc>
                <a:spcPts val="2500"/>
              </a:lnSpc>
              <a:spcBef>
                <a:spcPts val="0"/>
              </a:spcBef>
              <a:buFont typeface="Wingdings" pitchFamily="2" charset="2"/>
              <a:buNone/>
            </a:pPr>
            <a:r>
              <a:rPr lang="en-US" sz="2000" u="sng" dirty="0" smtClean="0">
                <a:latin typeface="Garamond" pitchFamily="18" charset="0"/>
              </a:rPr>
              <a:t>Potential Sanctions for Violation</a:t>
            </a:r>
            <a:r>
              <a:rPr lang="en-US" sz="2000" dirty="0" smtClean="0">
                <a:latin typeface="Garamond" pitchFamily="18" charset="0"/>
              </a:rPr>
              <a:t>:</a:t>
            </a:r>
          </a:p>
          <a:p>
            <a:pPr marL="406400" indent="-406400" algn="just">
              <a:lnSpc>
                <a:spcPts val="2500"/>
              </a:lnSpc>
              <a:spcBef>
                <a:spcPts val="0"/>
              </a:spcBef>
              <a:buFont typeface="Wingdings" pitchFamily="2" charset="2"/>
              <a:buNone/>
            </a:pPr>
            <a:r>
              <a:rPr lang="en-US" sz="2000" dirty="0" smtClean="0">
                <a:effectLst>
                  <a:outerShdw blurRad="38100" dist="38100" dir="2700000" algn="tl">
                    <a:srgbClr val="000000"/>
                  </a:outerShdw>
                </a:effectLst>
                <a:latin typeface="Garamond" pitchFamily="18" charset="0"/>
              </a:rPr>
              <a:t>	</a:t>
            </a:r>
            <a:r>
              <a:rPr lang="en-US" sz="2000" dirty="0" smtClean="0">
                <a:latin typeface="Garamond" pitchFamily="18" charset="0"/>
              </a:rPr>
              <a:t>Violators are subject to civil penalties. Knowing or willful violations may lead to removal and/or a first degree   misdemeanor punishable by up to one year in prison and fines.</a:t>
            </a:r>
            <a:endParaRPr lang="en-US" sz="2000" u="sng" dirty="0" smtClean="0">
              <a:latin typeface="Garamond" pitchFamily="18" charset="0"/>
            </a:endParaRPr>
          </a:p>
          <a:p>
            <a:endParaRPr lang="en-US" dirty="0"/>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40</a:t>
            </a:fld>
            <a:endParaRPr lang="en-US" dirty="0"/>
          </a:p>
        </p:txBody>
      </p:sp>
      <p:sp>
        <p:nvSpPr>
          <p:cNvPr id="5" name="Rectangle 4"/>
          <p:cNvSpPr/>
          <p:nvPr/>
        </p:nvSpPr>
        <p:spPr>
          <a:xfrm>
            <a:off x="304800" y="457200"/>
            <a:ext cx="8610600" cy="461665"/>
          </a:xfrm>
          <a:prstGeom prst="rect">
            <a:avLst/>
          </a:prstGeom>
        </p:spPr>
        <p:txBody>
          <a:bodyPr wrap="square">
            <a:spAutoFit/>
          </a:bodyPr>
          <a:lstStyle/>
          <a:p>
            <a:pPr algn="ctr"/>
            <a:r>
              <a:rPr lang="en-US" sz="2400" b="1" dirty="0" smtClean="0">
                <a:solidFill>
                  <a:schemeClr val="tx2">
                    <a:tint val="100000"/>
                    <a:shade val="90000"/>
                    <a:satMod val="250000"/>
                    <a:alpha val="100000"/>
                  </a:schemeClr>
                </a:solidFill>
                <a:latin typeface="Garamond" pitchFamily="18" charset="0"/>
              </a:rPr>
              <a:t>AGENCY  RESPONSES  TO  PUBLIC  RECORDS REQUEST</a:t>
            </a:r>
            <a:endParaRPr lang="en-U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609600" y="1524000"/>
            <a:ext cx="8001000" cy="4953000"/>
          </a:xfrm>
        </p:spPr>
        <p:txBody>
          <a:bodyPr>
            <a:normAutofit/>
          </a:bodyPr>
          <a:lstStyle/>
          <a:p>
            <a:pPr algn="just">
              <a:buNone/>
            </a:pPr>
            <a:r>
              <a:rPr lang="en-US" sz="2400" b="1" u="sng" dirty="0" smtClean="0">
                <a:latin typeface="Garamond" pitchFamily="18" charset="0"/>
              </a:rPr>
              <a:t>Basic Principles:</a:t>
            </a:r>
          </a:p>
          <a:p>
            <a:pPr algn="just">
              <a:buFont typeface="Wingdings" pitchFamily="2" charset="2"/>
              <a:buChar char="Ø"/>
            </a:pPr>
            <a:r>
              <a:rPr lang="en-US" sz="2200" dirty="0" smtClean="0">
                <a:latin typeface="Garamond" pitchFamily="18" charset="0"/>
              </a:rPr>
              <a:t>All meetings where official action is taken must be publicly noticed and open to the public. Also required under Article I, Section 24, Florida Constitution except for judiciary and legislature (which has its own provision requiring access).</a:t>
            </a:r>
          </a:p>
          <a:p>
            <a:pPr algn="just">
              <a:buFont typeface="Wingdings" pitchFamily="2" charset="2"/>
              <a:buChar char="Ø"/>
            </a:pPr>
            <a:r>
              <a:rPr lang="en-US" sz="2200" dirty="0" smtClean="0">
                <a:latin typeface="Garamond" pitchFamily="18" charset="0"/>
              </a:rPr>
              <a:t>“Official action” includes any vote, resolution, rule, formal action or discussion.  Organizational meetings, briefing sessions, workshops, informal meetings and all other committee meetings in which two or more Board members are present, no matter what they are called, are subject to the Sunshine Law.</a:t>
            </a:r>
          </a:p>
          <a:p>
            <a:pPr algn="just">
              <a:buFont typeface="Wingdings" pitchFamily="2" charset="2"/>
              <a:buChar char="Ø"/>
            </a:pPr>
            <a:r>
              <a:rPr lang="en-US" sz="2200" dirty="0" smtClean="0">
                <a:latin typeface="Garamond" pitchFamily="18" charset="0"/>
              </a:rPr>
              <a:t>Applies to elected and appointed advisory committees and boards even where the recommendations are not binding.</a:t>
            </a:r>
            <a:endParaRPr lang="en-US" sz="2200" dirty="0">
              <a:latin typeface="Garamond" pitchFamily="18" charset="0"/>
            </a:endParaRPr>
          </a:p>
        </p:txBody>
      </p:sp>
      <p:sp>
        <p:nvSpPr>
          <p:cNvPr id="3" name="Rectangle 2"/>
          <p:cNvSpPr>
            <a:spLocks noGrp="1" noChangeArrowheads="1"/>
          </p:cNvSpPr>
          <p:nvPr>
            <p:ph type="title"/>
          </p:nvPr>
        </p:nvSpPr>
        <p:spPr>
          <a:xfrm>
            <a:off x="457200" y="254000"/>
            <a:ext cx="8229600" cy="889000"/>
          </a:xfrm>
        </p:spPr>
        <p:txBody>
          <a:bodyPr>
            <a:noAutofit/>
          </a:bodyPr>
          <a:lstStyle/>
          <a:p>
            <a:pPr algn="ctr">
              <a:spcAft>
                <a:spcPct val="25000"/>
              </a:spcAft>
            </a:pPr>
            <a:r>
              <a:rPr lang="en-US" sz="3200" b="1" dirty="0" smtClean="0">
                <a:solidFill>
                  <a:schemeClr val="tx2">
                    <a:tint val="100000"/>
                    <a:shade val="90000"/>
                    <a:satMod val="250000"/>
                    <a:alpha val="100000"/>
                  </a:schemeClr>
                </a:solidFill>
                <a:latin typeface="Garamond" pitchFamily="18" charset="0"/>
              </a:rPr>
              <a:t>Public Meeting, Sunshine Law</a:t>
            </a:r>
            <a:br>
              <a:rPr lang="en-US" sz="3200" b="1" dirty="0" smtClean="0">
                <a:solidFill>
                  <a:schemeClr val="tx2">
                    <a:tint val="100000"/>
                    <a:shade val="90000"/>
                    <a:satMod val="250000"/>
                    <a:alpha val="100000"/>
                  </a:schemeClr>
                </a:solidFill>
                <a:latin typeface="Garamond" pitchFamily="18" charset="0"/>
              </a:rPr>
            </a:br>
            <a:r>
              <a:rPr lang="en-US" sz="3200" b="1" dirty="0" smtClean="0">
                <a:solidFill>
                  <a:schemeClr val="tx2">
                    <a:tint val="100000"/>
                    <a:shade val="90000"/>
                    <a:satMod val="250000"/>
                    <a:alpha val="100000"/>
                  </a:schemeClr>
                </a:solidFill>
                <a:latin typeface="Garamond" pitchFamily="18" charset="0"/>
              </a:rPr>
              <a:t>Chapter 286, Florida Statutes</a:t>
            </a:r>
            <a:endParaRPr lang="en-US" sz="3200" b="1" dirty="0">
              <a:solidFill>
                <a:srgbClr val="3366CC"/>
              </a:solidFill>
              <a:latin typeface="Garamond" pitchFamily="18" charset="0"/>
            </a:endParaRP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a:buFont typeface="Wingdings" pitchFamily="2" charset="2"/>
              <a:buChar char="Ø"/>
            </a:pPr>
            <a:r>
              <a:rPr lang="en-US" sz="2200" dirty="0" smtClean="0">
                <a:latin typeface="Garamond" pitchFamily="18" charset="0"/>
              </a:rPr>
              <a:t>Direct–support organizations are subject to Sunshine Law.</a:t>
            </a:r>
          </a:p>
          <a:p>
            <a:pPr>
              <a:buFont typeface="Wingdings" pitchFamily="2" charset="2"/>
              <a:buChar char="Ø"/>
            </a:pPr>
            <a:r>
              <a:rPr lang="en-US" sz="2200" dirty="0" smtClean="0">
                <a:latin typeface="Garamond" pitchFamily="18" charset="0"/>
              </a:rPr>
              <a:t>Also applies to advisory committees appointed by a single public official.</a:t>
            </a:r>
          </a:p>
          <a:p>
            <a:pPr>
              <a:buFont typeface="Wingdings" pitchFamily="2" charset="2"/>
              <a:buChar char="Ø"/>
            </a:pPr>
            <a:r>
              <a:rPr lang="en-US" sz="2200" dirty="0" smtClean="0">
                <a:latin typeface="Garamond" pitchFamily="18" charset="0"/>
              </a:rPr>
              <a:t>Disciplinary proceedings are subject to Sunshine Law</a:t>
            </a:r>
          </a:p>
          <a:p>
            <a:pPr>
              <a:buFont typeface="Wingdings" pitchFamily="2" charset="2"/>
              <a:buChar char="Ø"/>
            </a:pPr>
            <a:r>
              <a:rPr lang="en-US" sz="2200" dirty="0" smtClean="0">
                <a:latin typeface="Garamond" pitchFamily="18" charset="0"/>
              </a:rPr>
              <a:t>Quasi-Judicial are not private</a:t>
            </a:r>
          </a:p>
          <a:p>
            <a:pPr>
              <a:buFont typeface="Wingdings" pitchFamily="2" charset="2"/>
              <a:buChar char="Ø"/>
            </a:pPr>
            <a:r>
              <a:rPr lang="en-US" sz="2200" dirty="0" smtClean="0">
                <a:latin typeface="Garamond" pitchFamily="18" charset="0"/>
              </a:rPr>
              <a:t>Fact-finding or information-gathering advisory committees are exempt. This exemption does not apply to a board with ultimate decision-making authority. In </a:t>
            </a:r>
            <a:r>
              <a:rPr lang="en-US" sz="2200" i="1" dirty="0" smtClean="0">
                <a:latin typeface="Garamond" pitchFamily="18" charset="0"/>
              </a:rPr>
              <a:t>Finch v. Seminole County School Board</a:t>
            </a:r>
            <a:r>
              <a:rPr lang="en-US" sz="2200" dirty="0" smtClean="0">
                <a:latin typeface="Garamond" pitchFamily="18" charset="0"/>
              </a:rPr>
              <a:t>, 995 So.2d 1068 (Fla. 5</a:t>
            </a:r>
            <a:r>
              <a:rPr lang="en-US" sz="2200" baseline="30000" dirty="0" smtClean="0">
                <a:latin typeface="Garamond" pitchFamily="18" charset="0"/>
              </a:rPr>
              <a:t>th</a:t>
            </a:r>
            <a:r>
              <a:rPr lang="en-US" sz="2200" dirty="0" smtClean="0">
                <a:latin typeface="Garamond" pitchFamily="18" charset="0"/>
              </a:rPr>
              <a:t> DCA 2008), exemption did not apply to school board taking fact-finding bus tour.</a:t>
            </a:r>
          </a:p>
          <a:p>
            <a:pPr>
              <a:buFont typeface="Wingdings" pitchFamily="2" charset="2"/>
              <a:buChar char="Ø"/>
            </a:pPr>
            <a:r>
              <a:rPr lang="en-US" sz="2200" dirty="0" smtClean="0">
                <a:latin typeface="Garamond" pitchFamily="18" charset="0"/>
              </a:rPr>
              <a:t>Meeting must be publicly noticed and posted.</a:t>
            </a:r>
          </a:p>
          <a:p>
            <a:pPr>
              <a:buFont typeface="Wingdings" pitchFamily="2" charset="2"/>
              <a:buChar char="Ø"/>
            </a:pPr>
            <a:r>
              <a:rPr lang="en-US" sz="2200" dirty="0" smtClean="0">
                <a:latin typeface="Garamond" pitchFamily="18" charset="0"/>
              </a:rPr>
              <a:t>Votes must be recorded or counted for each member present at a meeting. Voting can be by roll call, voice vote (“ayes” or “nays”), and written ballot as long as the ballots are made available to the public. Secret votes are not permitted.  Members can abstain from voting only because of declared legal conflict of interest.</a:t>
            </a:r>
          </a:p>
          <a:p>
            <a:pPr>
              <a:buFont typeface="Wingdings" pitchFamily="2" charset="2"/>
              <a:buChar char="Ø"/>
            </a:pPr>
            <a:r>
              <a:rPr lang="en-US" sz="2200" dirty="0" smtClean="0">
                <a:latin typeface="Garamond" pitchFamily="18" charset="0"/>
              </a:rPr>
              <a:t>Written minutes of the meeting must be taken even if the meeting is recorded. Both the written minutes and the audio or video tape (if recorded) must be made available for public inspection.</a:t>
            </a: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42</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609600" y="762000"/>
            <a:ext cx="8001000" cy="5715000"/>
          </a:xfrm>
        </p:spPr>
        <p:txBody>
          <a:bodyPr>
            <a:normAutofit/>
          </a:bodyPr>
          <a:lstStyle/>
          <a:p>
            <a:pPr marL="457200" indent="-457200" algn="just">
              <a:lnSpc>
                <a:spcPts val="2600"/>
              </a:lnSpc>
              <a:spcBef>
                <a:spcPts val="0"/>
              </a:spcBef>
              <a:buFont typeface="Wingdings" pitchFamily="2" charset="2"/>
              <a:buChar char="Ø"/>
            </a:pPr>
            <a:r>
              <a:rPr lang="en-US" sz="2400" dirty="0" smtClean="0">
                <a:latin typeface="Garamond" pitchFamily="18" charset="0"/>
              </a:rPr>
              <a:t>Meetings must be held in a location and facility that is reasonably accessible to the public and does not discriminate based on gender, gender identity or expression, age, race, color, national or ethnic origin, religion, political beliefs, marital status, sexual orientation, social and family background, linguistic preference, disability or economic status.</a:t>
            </a:r>
          </a:p>
          <a:p>
            <a:pPr marL="457200" indent="-457200" algn="just">
              <a:lnSpc>
                <a:spcPts val="2600"/>
              </a:lnSpc>
              <a:spcBef>
                <a:spcPts val="0"/>
              </a:spcBef>
              <a:buFont typeface="Wingdings" pitchFamily="2" charset="2"/>
              <a:buChar char="Ø"/>
            </a:pPr>
            <a:r>
              <a:rPr lang="en-US" sz="2400" dirty="0" smtClean="0">
                <a:latin typeface="Garamond" pitchFamily="18" charset="0"/>
              </a:rPr>
              <a:t>No two or more members may meet to discuss any matter on which </a:t>
            </a:r>
            <a:r>
              <a:rPr lang="en-US" sz="2400" u="sng" dirty="0" smtClean="0">
                <a:latin typeface="Garamond" pitchFamily="18" charset="0"/>
              </a:rPr>
              <a:t>foreseeable action</a:t>
            </a:r>
            <a:r>
              <a:rPr lang="en-US" sz="2400" dirty="0" smtClean="0">
                <a:latin typeface="Garamond" pitchFamily="18" charset="0"/>
              </a:rPr>
              <a:t> will be taken by the Board without meeting the requirements of the Sunshine Law. </a:t>
            </a:r>
          </a:p>
          <a:p>
            <a:pPr marL="457200" indent="-457200" algn="just">
              <a:lnSpc>
                <a:spcPts val="2600"/>
              </a:lnSpc>
              <a:spcBef>
                <a:spcPts val="0"/>
              </a:spcBef>
              <a:buFont typeface="Wingdings" pitchFamily="2" charset="2"/>
              <a:buChar char="Ø"/>
            </a:pPr>
            <a:r>
              <a:rPr lang="en-US" sz="2400" dirty="0" smtClean="0">
                <a:latin typeface="Garamond" pitchFamily="18" charset="0"/>
              </a:rPr>
              <a:t>Even at publicly noticed community meetings and regular committee meetings, members may not have private discussions about any matter that may come before the committee. </a:t>
            </a:r>
            <a:endParaRPr lang="en-US" sz="2400" dirty="0">
              <a:latin typeface="Garamond" pitchFamily="18" charset="0"/>
            </a:endParaRPr>
          </a:p>
        </p:txBody>
      </p:sp>
      <p:sp>
        <p:nvSpPr>
          <p:cNvPr id="3" name="Slide Number Placeholder 2"/>
          <p:cNvSpPr>
            <a:spLocks noGrp="1"/>
          </p:cNvSpPr>
          <p:nvPr>
            <p:ph type="sldNum" sz="quarter" idx="12"/>
          </p:nvPr>
        </p:nvSpPr>
        <p:spPr/>
        <p:txBody>
          <a:bodyPr/>
          <a:lstStyle/>
          <a:p>
            <a:pPr>
              <a:defRPr/>
            </a:pPr>
            <a:fld id="{6E2A290E-E447-462A-90CA-AEA2BE7F4771}" type="slidenum">
              <a:rPr lang="en-US" smtClean="0"/>
              <a:pPr>
                <a:defRPr/>
              </a:pPr>
              <a:t>43</a:t>
            </a:fld>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609600" y="914400"/>
            <a:ext cx="8001000" cy="5562600"/>
          </a:xfrm>
        </p:spPr>
        <p:txBody>
          <a:bodyPr>
            <a:normAutofit/>
          </a:bodyPr>
          <a:lstStyle/>
          <a:p>
            <a:pPr marL="457200" indent="-457200" algn="just">
              <a:lnSpc>
                <a:spcPts val="2880"/>
              </a:lnSpc>
              <a:spcBef>
                <a:spcPts val="0"/>
              </a:spcBef>
              <a:buFont typeface="Wingdings" pitchFamily="2" charset="2"/>
              <a:buChar char="Ø"/>
            </a:pPr>
            <a:r>
              <a:rPr lang="en-US" sz="2400" dirty="0" smtClean="0">
                <a:latin typeface="Garamond" pitchFamily="18" charset="0"/>
              </a:rPr>
              <a:t>The Sunshine Law applies not just to in-person meetings but to telephone conversations, e-mail and social networking communications. Members may not use staff to relay communications to other members about matters that may come before the committee.</a:t>
            </a:r>
          </a:p>
        </p:txBody>
      </p:sp>
      <p:sp>
        <p:nvSpPr>
          <p:cNvPr id="3" name="Slide Number Placeholder 2"/>
          <p:cNvSpPr>
            <a:spLocks noGrp="1"/>
          </p:cNvSpPr>
          <p:nvPr>
            <p:ph type="sldNum" sz="quarter" idx="12"/>
          </p:nvPr>
        </p:nvSpPr>
        <p:spPr/>
        <p:txBody>
          <a:bodyPr/>
          <a:lstStyle/>
          <a:p>
            <a:pPr>
              <a:defRPr/>
            </a:pPr>
            <a:fld id="{6E2A290E-E447-462A-90CA-AEA2BE7F4771}" type="slidenum">
              <a:rPr lang="en-US" smtClean="0"/>
              <a:pPr>
                <a:defRPr/>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457200" indent="-457200" algn="just">
              <a:lnSpc>
                <a:spcPts val="2880"/>
              </a:lnSpc>
              <a:spcBef>
                <a:spcPts val="0"/>
              </a:spcBef>
              <a:buFont typeface="Wingdings" pitchFamily="2" charset="2"/>
              <a:buChar char="Ø"/>
            </a:pPr>
            <a:r>
              <a:rPr lang="en-US" sz="2400" b="1" u="sng" dirty="0" smtClean="0">
                <a:latin typeface="Garamond" pitchFamily="18" charset="0"/>
              </a:rPr>
              <a:t>Exemptions:</a:t>
            </a:r>
          </a:p>
          <a:p>
            <a:pPr marL="857250" lvl="1" indent="-457200" algn="just">
              <a:lnSpc>
                <a:spcPts val="2880"/>
              </a:lnSpc>
              <a:spcBef>
                <a:spcPts val="0"/>
              </a:spcBef>
              <a:buFont typeface="Wingdings" pitchFamily="2" charset="2"/>
              <a:buChar char="§"/>
            </a:pPr>
            <a:r>
              <a:rPr lang="en-US" sz="2200" dirty="0" smtClean="0">
                <a:latin typeface="Garamond" pitchFamily="18" charset="0"/>
              </a:rPr>
              <a:t>Attorney-Client Meeting (Section 286.011(8), F.S.)</a:t>
            </a:r>
          </a:p>
          <a:p>
            <a:pPr marL="1257300" lvl="2" indent="-457200" algn="just">
              <a:lnSpc>
                <a:spcPts val="2880"/>
              </a:lnSpc>
              <a:spcBef>
                <a:spcPts val="0"/>
              </a:spcBef>
              <a:buFont typeface="Wingdings" pitchFamily="2" charset="2"/>
              <a:buChar char="§"/>
            </a:pPr>
            <a:r>
              <a:rPr lang="en-US" sz="2000" dirty="0" smtClean="0">
                <a:latin typeface="Garamond" pitchFamily="18" charset="0"/>
              </a:rPr>
              <a:t>May meet in private with attorney to “discuss pending litigation to which the entity is presently a party before a court or an administrative agency “provided that”:</a:t>
            </a:r>
          </a:p>
          <a:p>
            <a:pPr marL="1714500" lvl="3" indent="-457200" algn="just">
              <a:lnSpc>
                <a:spcPts val="2880"/>
              </a:lnSpc>
              <a:spcBef>
                <a:spcPts val="0"/>
              </a:spcBef>
              <a:buFont typeface="+mj-lt"/>
              <a:buAutoNum type="alphaLcParenR"/>
            </a:pPr>
            <a:r>
              <a:rPr lang="en-US" sz="1800" dirty="0" smtClean="0">
                <a:latin typeface="Garamond" pitchFamily="18" charset="0"/>
              </a:rPr>
              <a:t>Attorney must advise the entity in a public meeting</a:t>
            </a:r>
          </a:p>
          <a:p>
            <a:pPr marL="1714500" lvl="3" indent="-457200" algn="just">
              <a:lnSpc>
                <a:spcPts val="2880"/>
              </a:lnSpc>
              <a:spcBef>
                <a:spcPts val="0"/>
              </a:spcBef>
              <a:buFont typeface="+mj-lt"/>
              <a:buAutoNum type="alphaLcParenR"/>
            </a:pPr>
            <a:r>
              <a:rPr lang="en-US" sz="1800" dirty="0" smtClean="0">
                <a:latin typeface="Garamond" pitchFamily="18" charset="0"/>
              </a:rPr>
              <a:t>Subject matter of meeting is “confined to settlement negotiations or strategy sessions related to litigation expenditures”</a:t>
            </a:r>
          </a:p>
          <a:p>
            <a:pPr marL="1714500" lvl="3" indent="-457200" algn="just">
              <a:lnSpc>
                <a:spcPts val="2880"/>
              </a:lnSpc>
              <a:spcBef>
                <a:spcPts val="0"/>
              </a:spcBef>
              <a:buFont typeface="+mj-lt"/>
              <a:buAutoNum type="alphaLcParenR"/>
            </a:pPr>
            <a:r>
              <a:rPr lang="en-US" sz="1800" dirty="0" smtClean="0">
                <a:latin typeface="Garamond" pitchFamily="18" charset="0"/>
              </a:rPr>
              <a:t>Meeting must be recorded by court reporter – no portion can be off the record; must be transcribed and provided to Clerk</a:t>
            </a:r>
          </a:p>
          <a:p>
            <a:pPr marL="1714500" lvl="3" indent="-457200" algn="just">
              <a:lnSpc>
                <a:spcPts val="2880"/>
              </a:lnSpc>
              <a:spcBef>
                <a:spcPts val="0"/>
              </a:spcBef>
              <a:buFont typeface="+mj-lt"/>
              <a:buAutoNum type="alphaLcParenR"/>
            </a:pPr>
            <a:r>
              <a:rPr lang="en-US" sz="1800" dirty="0" smtClean="0">
                <a:latin typeface="Garamond" pitchFamily="18" charset="0"/>
              </a:rPr>
              <a:t>Meeting must be publicly noticed as to time, date and persons attending</a:t>
            </a:r>
          </a:p>
          <a:p>
            <a:pPr marL="1714500" lvl="3" indent="-457200" algn="just">
              <a:lnSpc>
                <a:spcPts val="2880"/>
              </a:lnSpc>
              <a:spcBef>
                <a:spcPts val="0"/>
              </a:spcBef>
              <a:buFont typeface="+mj-lt"/>
              <a:buAutoNum type="alphaLcParenR"/>
            </a:pPr>
            <a:r>
              <a:rPr lang="en-US" sz="1800" dirty="0" smtClean="0">
                <a:latin typeface="Garamond" pitchFamily="18" charset="0"/>
              </a:rPr>
              <a:t>Transcript made part of public record upon conclusion of the litigation</a:t>
            </a:r>
          </a:p>
          <a:p>
            <a:pPr>
              <a:buNone/>
            </a:pPr>
            <a:endParaRPr lang="en-US" dirty="0"/>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45</a:t>
            </a:fld>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458200" cy="5592763"/>
          </a:xfrm>
        </p:spPr>
        <p:txBody>
          <a:bodyPr>
            <a:normAutofit/>
          </a:bodyPr>
          <a:lstStyle/>
          <a:p>
            <a:pPr marL="1257300" lvl="2" indent="-457200" algn="just">
              <a:lnSpc>
                <a:spcPts val="2880"/>
              </a:lnSpc>
              <a:spcBef>
                <a:spcPts val="0"/>
              </a:spcBef>
              <a:buFont typeface="Wingdings" pitchFamily="2" charset="2"/>
              <a:buChar char="§"/>
            </a:pPr>
            <a:r>
              <a:rPr lang="en-US" sz="2200" dirty="0" smtClean="0">
                <a:latin typeface="Garamond" pitchFamily="18" charset="0"/>
              </a:rPr>
              <a:t>Purpose is for attorney to receive direction from governmental body</a:t>
            </a:r>
          </a:p>
          <a:p>
            <a:pPr marL="1257300" lvl="2" indent="-457200" algn="just">
              <a:lnSpc>
                <a:spcPts val="2880"/>
              </a:lnSpc>
              <a:spcBef>
                <a:spcPts val="0"/>
              </a:spcBef>
              <a:buFont typeface="Wingdings" pitchFamily="2" charset="2"/>
              <a:buChar char="§"/>
            </a:pPr>
            <a:r>
              <a:rPr lang="en-US" sz="2200" dirty="0" smtClean="0">
                <a:latin typeface="Garamond" pitchFamily="18" charset="0"/>
              </a:rPr>
              <a:t>No final decision on litigation matters can be voted on; final settlement must be voted in a public meeting</a:t>
            </a:r>
          </a:p>
          <a:p>
            <a:pPr marL="1257300" lvl="2" indent="-457200" algn="just">
              <a:lnSpc>
                <a:spcPts val="2880"/>
              </a:lnSpc>
              <a:spcBef>
                <a:spcPts val="0"/>
              </a:spcBef>
              <a:buFont typeface="Wingdings" pitchFamily="2" charset="2"/>
              <a:buChar char="§"/>
            </a:pPr>
            <a:r>
              <a:rPr lang="en-US" sz="2200" dirty="0" smtClean="0">
                <a:latin typeface="Garamond" pitchFamily="18" charset="0"/>
              </a:rPr>
              <a:t>Cannot convene private attorney-client session for threatened litigation (AGO 04-35, 98-21, 06-03, 9-14)</a:t>
            </a:r>
          </a:p>
          <a:p>
            <a:pPr marL="1257300" lvl="2" indent="-457200" algn="just">
              <a:lnSpc>
                <a:spcPts val="2880"/>
              </a:lnSpc>
              <a:spcBef>
                <a:spcPts val="0"/>
              </a:spcBef>
              <a:buFont typeface="Wingdings" pitchFamily="2" charset="2"/>
              <a:buChar char="§"/>
            </a:pPr>
            <a:endParaRPr lang="en-US" sz="2200" dirty="0" smtClean="0">
              <a:latin typeface="Garamond" pitchFamily="18" charset="0"/>
            </a:endParaRPr>
          </a:p>
          <a:p>
            <a:pPr marL="1257300" lvl="2" indent="-457200" algn="just">
              <a:lnSpc>
                <a:spcPts val="2880"/>
              </a:lnSpc>
              <a:spcBef>
                <a:spcPts val="0"/>
              </a:spcBef>
              <a:buFont typeface="Wingdings" pitchFamily="2" charset="2"/>
              <a:buChar char="§"/>
            </a:pPr>
            <a:endParaRPr lang="en-US" sz="2200" dirty="0" smtClean="0">
              <a:latin typeface="Garamond" pitchFamily="18" charset="0"/>
            </a:endParaRPr>
          </a:p>
          <a:p>
            <a:endParaRPr lang="en-US" dirty="0"/>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46</a:t>
            </a:fld>
            <a:endParaRPr lang="en-US" dirty="0"/>
          </a:p>
        </p:txBody>
      </p:sp>
      <p:sp>
        <p:nvSpPr>
          <p:cNvPr id="5" name="Rectangle 4"/>
          <p:cNvSpPr/>
          <p:nvPr/>
        </p:nvSpPr>
        <p:spPr>
          <a:xfrm>
            <a:off x="152400" y="2895600"/>
            <a:ext cx="8839200" cy="2323713"/>
          </a:xfrm>
          <a:prstGeom prst="rect">
            <a:avLst/>
          </a:prstGeom>
        </p:spPr>
        <p:txBody>
          <a:bodyPr wrap="square">
            <a:spAutoFit/>
          </a:bodyPr>
          <a:lstStyle/>
          <a:p>
            <a:pPr marL="857250" lvl="1" indent="-457200" algn="just">
              <a:lnSpc>
                <a:spcPts val="2880"/>
              </a:lnSpc>
              <a:spcBef>
                <a:spcPts val="0"/>
              </a:spcBef>
              <a:buFont typeface="Wingdings" pitchFamily="2" charset="2"/>
              <a:buChar char="Ø"/>
            </a:pPr>
            <a:r>
              <a:rPr lang="en-US" sz="2400" b="1" dirty="0" smtClean="0">
                <a:latin typeface="Garamond" pitchFamily="18" charset="0"/>
              </a:rPr>
              <a:t>Risk Management</a:t>
            </a:r>
          </a:p>
          <a:p>
            <a:pPr marL="1257300" lvl="2" indent="-457200" algn="just">
              <a:lnSpc>
                <a:spcPts val="2880"/>
              </a:lnSpc>
              <a:spcBef>
                <a:spcPts val="0"/>
              </a:spcBef>
              <a:buFont typeface="Wingdings" pitchFamily="2" charset="2"/>
              <a:buChar char="§"/>
            </a:pPr>
            <a:r>
              <a:rPr lang="en-US" sz="2200" dirty="0" smtClean="0">
                <a:latin typeface="Garamond" pitchFamily="18" charset="0"/>
              </a:rPr>
              <a:t>May have private meetings relating solely to evaluation of claims or offers of compromise filed with risk management, for tort claims only that entity could be liable for under 768.28, F.S.</a:t>
            </a:r>
          </a:p>
          <a:p>
            <a:pPr marL="1257300" lvl="2" indent="-457200" algn="just">
              <a:lnSpc>
                <a:spcPts val="2880"/>
              </a:lnSpc>
              <a:spcBef>
                <a:spcPts val="0"/>
              </a:spcBef>
              <a:buFont typeface="Wingdings" pitchFamily="2" charset="2"/>
              <a:buChar char="§"/>
            </a:pPr>
            <a:r>
              <a:rPr lang="en-US" sz="2200" dirty="0" smtClean="0">
                <a:latin typeface="Garamond" pitchFamily="18" charset="0"/>
              </a:rPr>
              <a:t>Records becomes public when litigation is terminated and all claims related to incident are settled.</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857250" lvl="1" indent="-457200" algn="just">
              <a:lnSpc>
                <a:spcPts val="2880"/>
              </a:lnSpc>
              <a:spcBef>
                <a:spcPts val="0"/>
              </a:spcBef>
              <a:buFont typeface="Wingdings" pitchFamily="2" charset="2"/>
              <a:buChar char="Ø"/>
            </a:pPr>
            <a:r>
              <a:rPr lang="en-US" b="1" dirty="0" smtClean="0">
                <a:latin typeface="Garamond" pitchFamily="18" charset="0"/>
              </a:rPr>
              <a:t>Collective Bargaining</a:t>
            </a:r>
          </a:p>
          <a:p>
            <a:pPr marL="1257300" lvl="2" indent="-457200" algn="just">
              <a:lnSpc>
                <a:spcPts val="2880"/>
              </a:lnSpc>
              <a:spcBef>
                <a:spcPts val="0"/>
              </a:spcBef>
              <a:buFont typeface="Wingdings" pitchFamily="2" charset="2"/>
              <a:buChar char="§"/>
            </a:pPr>
            <a:r>
              <a:rPr lang="en-US" sz="2200" dirty="0" smtClean="0">
                <a:latin typeface="Garamond" pitchFamily="18" charset="0"/>
              </a:rPr>
              <a:t>Collective Bargaining negotiations with other side are not exempt, but Superintendent may meet with School Board to discuss actual or impending collective bargaining</a:t>
            </a:r>
          </a:p>
          <a:p>
            <a:pPr marL="1257300" lvl="2" indent="-457200" algn="just">
              <a:lnSpc>
                <a:spcPts val="2880"/>
              </a:lnSpc>
              <a:spcBef>
                <a:spcPts val="0"/>
              </a:spcBef>
              <a:buFont typeface="Wingdings" pitchFamily="2" charset="2"/>
              <a:buChar char="§"/>
            </a:pPr>
            <a:r>
              <a:rPr lang="en-US" sz="2200" dirty="0" smtClean="0">
                <a:latin typeface="Garamond" pitchFamily="18" charset="0"/>
              </a:rPr>
              <a:t>Does not have to be advertised in advance</a:t>
            </a:r>
          </a:p>
          <a:p>
            <a:pPr marL="1257300" lvl="2" indent="-457200" algn="just">
              <a:lnSpc>
                <a:spcPts val="2880"/>
              </a:lnSpc>
              <a:spcBef>
                <a:spcPts val="0"/>
              </a:spcBef>
              <a:buFont typeface="Wingdings" pitchFamily="2" charset="2"/>
              <a:buChar char="§"/>
            </a:pPr>
            <a:r>
              <a:rPr lang="en-US" sz="2200" dirty="0" smtClean="0">
                <a:latin typeface="Garamond" pitchFamily="18" charset="0"/>
              </a:rPr>
              <a:t>Matters discussed are not subject to public disclosure. (AGO 03-09)</a:t>
            </a:r>
          </a:p>
          <a:p>
            <a:pPr marL="1257300" lvl="2" indent="-457200" algn="just">
              <a:lnSpc>
                <a:spcPts val="2880"/>
              </a:lnSpc>
              <a:spcBef>
                <a:spcPts val="0"/>
              </a:spcBef>
              <a:buFont typeface="Wingdings" pitchFamily="2" charset="2"/>
              <a:buChar char="§"/>
            </a:pPr>
            <a:r>
              <a:rPr lang="en-US" sz="2200" dirty="0" smtClean="0">
                <a:latin typeface="Garamond" pitchFamily="18" charset="0"/>
              </a:rPr>
              <a:t>Disciplinary proceedings are subject to Sunshine Law</a:t>
            </a:r>
          </a:p>
          <a:p>
            <a:pPr marL="1257300" lvl="2" indent="-457200" algn="just">
              <a:lnSpc>
                <a:spcPts val="2880"/>
              </a:lnSpc>
              <a:spcBef>
                <a:spcPts val="0"/>
              </a:spcBef>
              <a:buFont typeface="Wingdings" pitchFamily="2" charset="2"/>
              <a:buChar char="§"/>
            </a:pPr>
            <a:r>
              <a:rPr lang="en-US" sz="2200" dirty="0" smtClean="0">
                <a:latin typeface="Garamond" pitchFamily="18" charset="0"/>
              </a:rPr>
              <a:t>Quasi-judicial proceedings are not private</a:t>
            </a:r>
          </a:p>
          <a:p>
            <a:endParaRPr lang="en-US" dirty="0"/>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47</a:t>
            </a:fld>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marL="457200" indent="-457200" algn="just">
              <a:lnSpc>
                <a:spcPts val="2880"/>
              </a:lnSpc>
              <a:spcBef>
                <a:spcPts val="0"/>
              </a:spcBef>
              <a:buFont typeface="Wingdings" pitchFamily="2" charset="2"/>
              <a:buNone/>
            </a:pPr>
            <a:r>
              <a:rPr lang="en-US" sz="2800" b="1" u="sng" dirty="0" smtClean="0">
                <a:latin typeface="Garamond" pitchFamily="18" charset="0"/>
              </a:rPr>
              <a:t>Potential Criminal Sanctions for Violation</a:t>
            </a:r>
            <a:r>
              <a:rPr lang="en-US" sz="2400" dirty="0" smtClean="0">
                <a:latin typeface="Garamond" pitchFamily="18" charset="0"/>
              </a:rPr>
              <a:t>:</a:t>
            </a:r>
          </a:p>
          <a:p>
            <a:pPr marL="457200" indent="-457200" algn="just">
              <a:lnSpc>
                <a:spcPts val="2880"/>
              </a:lnSpc>
              <a:spcBef>
                <a:spcPts val="0"/>
              </a:spcBef>
              <a:buFont typeface="Wingdings" pitchFamily="2" charset="2"/>
              <a:buNone/>
            </a:pPr>
            <a:endParaRPr lang="en-US" dirty="0" smtClean="0">
              <a:latin typeface="Garamond" pitchFamily="18" charset="0"/>
            </a:endParaRPr>
          </a:p>
          <a:p>
            <a:pPr marL="457200" indent="-457200" algn="just">
              <a:lnSpc>
                <a:spcPts val="2880"/>
              </a:lnSpc>
              <a:spcBef>
                <a:spcPts val="0"/>
              </a:spcBef>
              <a:buFont typeface="Wingdings" pitchFamily="2" charset="2"/>
              <a:buNone/>
            </a:pPr>
            <a:r>
              <a:rPr lang="en-US" dirty="0" smtClean="0">
                <a:effectLst>
                  <a:outerShdw blurRad="38100" dist="38100" dir="2700000" algn="tl">
                    <a:srgbClr val="000000"/>
                  </a:outerShdw>
                </a:effectLst>
                <a:latin typeface="Garamond" pitchFamily="18" charset="0"/>
              </a:rPr>
              <a:t>	</a:t>
            </a:r>
            <a:r>
              <a:rPr lang="en-US" sz="2200" dirty="0" smtClean="0">
                <a:latin typeface="Garamond" pitchFamily="18" charset="0"/>
              </a:rPr>
              <a:t>Violation may include criminal penalties against the violators and may cause the committee action to be set aside.</a:t>
            </a:r>
          </a:p>
          <a:p>
            <a:endParaRPr lang="en-US" dirty="0"/>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48</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533401" y="762000"/>
            <a:ext cx="8077200" cy="5638800"/>
          </a:xfrm>
        </p:spPr>
        <p:txBody>
          <a:bodyPr>
            <a:normAutofit fontScale="92500"/>
          </a:bodyPr>
          <a:lstStyle/>
          <a:p>
            <a:pPr marL="465138" indent="-465138" algn="just" eaLnBrk="1" hangingPunct="1">
              <a:lnSpc>
                <a:spcPts val="2600"/>
              </a:lnSpc>
              <a:spcBef>
                <a:spcPts val="0"/>
              </a:spcBef>
              <a:buClr>
                <a:schemeClr val="tx1"/>
              </a:buClr>
              <a:buFont typeface="Wingdings" pitchFamily="2" charset="2"/>
              <a:buChar char="Ø"/>
            </a:pPr>
            <a:r>
              <a:rPr lang="en-US" sz="2400" dirty="0" smtClean="0">
                <a:latin typeface="Garamond" pitchFamily="18" charset="0"/>
              </a:rPr>
              <a:t>FEC also issued CEO 13-5 on September 18, 2013 providing the following guidance:</a:t>
            </a:r>
          </a:p>
          <a:p>
            <a:pPr eaLnBrk="1" hangingPunct="1">
              <a:lnSpc>
                <a:spcPts val="1500"/>
              </a:lnSpc>
              <a:spcBef>
                <a:spcPts val="0"/>
              </a:spcBef>
              <a:buClr>
                <a:schemeClr val="tx1"/>
              </a:buClr>
              <a:buFont typeface="Wingdings" pitchFamily="2" charset="2"/>
              <a:buChar char="§"/>
            </a:pPr>
            <a:endParaRPr lang="en-US" sz="2400" dirty="0" smtClean="0">
              <a:latin typeface="Garamond" pitchFamily="18" charset="0"/>
            </a:endParaRPr>
          </a:p>
          <a:p>
            <a:pPr marL="1379538" lvl="2" indent="-349250" algn="just" eaLnBrk="1" hangingPunct="1">
              <a:lnSpc>
                <a:spcPts val="2600"/>
              </a:lnSpc>
              <a:spcBef>
                <a:spcPts val="0"/>
              </a:spcBef>
              <a:buClr>
                <a:schemeClr val="tx1"/>
              </a:buClr>
              <a:buFont typeface="Wingdings" pitchFamily="2" charset="2"/>
              <a:buChar char="§"/>
            </a:pPr>
            <a:r>
              <a:rPr lang="en-US" sz="2400" dirty="0" smtClean="0">
                <a:latin typeface="Garamond" pitchFamily="18" charset="0"/>
              </a:rPr>
              <a:t>any person with knowledge of the required subjects may provide the training</a:t>
            </a:r>
          </a:p>
          <a:p>
            <a:pPr lvl="1" algn="just" eaLnBrk="1" hangingPunct="1">
              <a:lnSpc>
                <a:spcPts val="1500"/>
              </a:lnSpc>
              <a:spcBef>
                <a:spcPts val="0"/>
              </a:spcBef>
              <a:buClr>
                <a:schemeClr val="tx1"/>
              </a:buClr>
              <a:buFont typeface="Wingdings" pitchFamily="2" charset="2"/>
              <a:buChar char="§"/>
            </a:pPr>
            <a:endParaRPr lang="en-US" sz="2400" dirty="0" smtClean="0">
              <a:latin typeface="Garamond" pitchFamily="18" charset="0"/>
            </a:endParaRPr>
          </a:p>
          <a:p>
            <a:pPr marL="1374775" lvl="2" indent="-342900" algn="just" eaLnBrk="1" hangingPunct="1">
              <a:lnSpc>
                <a:spcPts val="2600"/>
              </a:lnSpc>
              <a:spcBef>
                <a:spcPts val="0"/>
              </a:spcBef>
              <a:buClr>
                <a:schemeClr val="tx1"/>
              </a:buClr>
              <a:buFont typeface="Wingdings" pitchFamily="2" charset="2"/>
              <a:buChar char="§"/>
            </a:pPr>
            <a:r>
              <a:rPr lang="en-US" sz="2400" dirty="0" smtClean="0">
                <a:latin typeface="Garamond" pitchFamily="18" charset="0"/>
              </a:rPr>
              <a:t>training requirement may be satisfied by (1) completion of CLE or other continuing professional education class if the required subjects are covered; (2) prerecorded program or webinar, or (3) formalized study program involving review of written materials</a:t>
            </a:r>
          </a:p>
          <a:p>
            <a:pPr marL="1374775" lvl="2" indent="-342900" algn="just" eaLnBrk="1" hangingPunct="1">
              <a:lnSpc>
                <a:spcPts val="1500"/>
              </a:lnSpc>
              <a:spcBef>
                <a:spcPts val="0"/>
              </a:spcBef>
              <a:buClr>
                <a:schemeClr val="tx1"/>
              </a:buClr>
              <a:buFont typeface="Wingdings" pitchFamily="2" charset="2"/>
              <a:buChar char="§"/>
            </a:pPr>
            <a:endParaRPr lang="en-US" sz="2400" dirty="0" smtClean="0">
              <a:latin typeface="Garamond" pitchFamily="18" charset="0"/>
            </a:endParaRPr>
          </a:p>
          <a:p>
            <a:pPr marL="1374775" lvl="2" indent="-342900" algn="just">
              <a:lnSpc>
                <a:spcPts val="2600"/>
              </a:lnSpc>
              <a:spcBef>
                <a:spcPts val="0"/>
              </a:spcBef>
              <a:buClr>
                <a:schemeClr val="tx1"/>
              </a:buClr>
              <a:buFont typeface="Wingdings" pitchFamily="2" charset="2"/>
              <a:buChar char="§"/>
            </a:pPr>
            <a:r>
              <a:rPr lang="en-US" dirty="0">
                <a:latin typeface="Garamond" pitchFamily="18" charset="0"/>
              </a:rPr>
              <a:t>ultimate responsibility for compliance with </a:t>
            </a:r>
            <a:r>
              <a:rPr lang="en-US" dirty="0" smtClean="0">
                <a:latin typeface="Garamond" pitchFamily="18" charset="0"/>
              </a:rPr>
              <a:t>the Code </a:t>
            </a:r>
            <a:r>
              <a:rPr lang="en-US" dirty="0">
                <a:latin typeface="Garamond" pitchFamily="18" charset="0"/>
              </a:rPr>
              <a:t>of Ethics is </a:t>
            </a:r>
            <a:r>
              <a:rPr lang="en-US" dirty="0" smtClean="0">
                <a:latin typeface="Garamond" pitchFamily="18" charset="0"/>
              </a:rPr>
              <a:t>with the individual </a:t>
            </a:r>
            <a:r>
              <a:rPr lang="en-US" dirty="0">
                <a:latin typeface="Garamond" pitchFamily="18" charset="0"/>
              </a:rPr>
              <a:t>public officer or </a:t>
            </a:r>
            <a:r>
              <a:rPr lang="en-US" dirty="0" smtClean="0">
                <a:latin typeface="Garamond" pitchFamily="18" charset="0"/>
              </a:rPr>
              <a:t>employee</a:t>
            </a:r>
          </a:p>
          <a:p>
            <a:pPr marL="1374775" lvl="2" indent="-342900" algn="just">
              <a:lnSpc>
                <a:spcPts val="1500"/>
              </a:lnSpc>
              <a:spcBef>
                <a:spcPts val="0"/>
              </a:spcBef>
              <a:buClr>
                <a:schemeClr val="tx1"/>
              </a:buClr>
              <a:buFont typeface="Wingdings" pitchFamily="2" charset="2"/>
              <a:buChar char="§"/>
            </a:pPr>
            <a:endParaRPr lang="en-US" dirty="0" smtClean="0">
              <a:latin typeface="Garamond" pitchFamily="18" charset="0"/>
            </a:endParaRPr>
          </a:p>
          <a:p>
            <a:pPr marL="1374775" lvl="2" indent="-342900" algn="just">
              <a:lnSpc>
                <a:spcPts val="2600"/>
              </a:lnSpc>
              <a:spcBef>
                <a:spcPts val="0"/>
              </a:spcBef>
              <a:buClr>
                <a:schemeClr val="tx1"/>
              </a:buClr>
              <a:buFont typeface="Wingdings" pitchFamily="2" charset="2"/>
              <a:buChar char="§"/>
            </a:pPr>
            <a:r>
              <a:rPr lang="en-US" dirty="0">
                <a:latin typeface="Garamond" pitchFamily="18" charset="0"/>
              </a:rPr>
              <a:t>hourly requirement is not calculated minute for </a:t>
            </a:r>
            <a:r>
              <a:rPr lang="en-US" dirty="0" smtClean="0">
                <a:latin typeface="Garamond" pitchFamily="18" charset="0"/>
              </a:rPr>
              <a:t>minute; fifty </a:t>
            </a:r>
            <a:r>
              <a:rPr lang="en-US" dirty="0">
                <a:latin typeface="Garamond" pitchFamily="18" charset="0"/>
              </a:rPr>
              <a:t>(50) minutes can satisfy one hour of the training requirement  (like</a:t>
            </a:r>
            <a:r>
              <a:rPr lang="en-US" dirty="0">
                <a:solidFill>
                  <a:srgbClr val="FFFF00"/>
                </a:solidFill>
                <a:latin typeface="Garamond" pitchFamily="18" charset="0"/>
              </a:rPr>
              <a:t> </a:t>
            </a:r>
            <a:r>
              <a:rPr lang="en-US" dirty="0">
                <a:latin typeface="Garamond" pitchFamily="18" charset="0"/>
              </a:rPr>
              <a:t>Florida Bar CLE</a:t>
            </a:r>
            <a:r>
              <a:rPr lang="en-US" dirty="0" smtClean="0">
                <a:latin typeface="Garamond" pitchFamily="18" charset="0"/>
              </a:rPr>
              <a:t>)</a:t>
            </a:r>
            <a:endParaRPr lang="en-US" dirty="0">
              <a:latin typeface="Garamond" pitchFamily="18" charset="0"/>
            </a:endParaRPr>
          </a:p>
          <a:p>
            <a:pPr marL="1374775" lvl="2" indent="-342900" algn="just">
              <a:lnSpc>
                <a:spcPts val="2600"/>
              </a:lnSpc>
              <a:spcBef>
                <a:spcPts val="0"/>
              </a:spcBef>
              <a:buClr>
                <a:schemeClr val="tx1"/>
              </a:buClr>
              <a:buFont typeface="Wingdings" pitchFamily="2" charset="2"/>
              <a:buChar char="§"/>
            </a:pPr>
            <a:endParaRPr lang="en-US" dirty="0" smtClean="0">
              <a:latin typeface="Garamond" pitchFamily="18" charset="0"/>
            </a:endParaRPr>
          </a:p>
          <a:p>
            <a:pPr marL="1374775" lvl="2" indent="-342900" algn="just">
              <a:lnSpc>
                <a:spcPts val="2600"/>
              </a:lnSpc>
              <a:spcBef>
                <a:spcPts val="0"/>
              </a:spcBef>
              <a:buClr>
                <a:schemeClr val="tx1"/>
              </a:buClr>
              <a:buFont typeface="Wingdings" pitchFamily="2" charset="2"/>
              <a:buChar char="§"/>
            </a:pPr>
            <a:endParaRPr lang="en-US" dirty="0">
              <a:latin typeface="Garamond" pitchFamily="18" charset="0"/>
            </a:endParaRPr>
          </a:p>
          <a:p>
            <a:pPr marL="1374775" lvl="2" indent="-342900" algn="just">
              <a:lnSpc>
                <a:spcPts val="2600"/>
              </a:lnSpc>
              <a:spcBef>
                <a:spcPts val="0"/>
              </a:spcBef>
              <a:buClr>
                <a:schemeClr val="tx1"/>
              </a:buClr>
              <a:buFont typeface="Wingdings" pitchFamily="2" charset="2"/>
              <a:buChar char="§"/>
            </a:pPr>
            <a:endParaRPr lang="en-US" dirty="0">
              <a:latin typeface="Garamond" pitchFamily="18" charset="0"/>
            </a:endParaRPr>
          </a:p>
          <a:p>
            <a:pPr marL="1374775" lvl="2" indent="-342900" algn="just" eaLnBrk="1" hangingPunct="1">
              <a:lnSpc>
                <a:spcPts val="2600"/>
              </a:lnSpc>
              <a:spcBef>
                <a:spcPts val="0"/>
              </a:spcBef>
              <a:buClr>
                <a:schemeClr val="tx1"/>
              </a:buClr>
              <a:buFont typeface="Wingdings" pitchFamily="2" charset="2"/>
              <a:buChar char="§"/>
            </a:pPr>
            <a:endParaRPr lang="en-US" sz="2400" dirty="0" smtClean="0">
              <a:latin typeface="Garamond" pitchFamily="18" charset="0"/>
            </a:endParaRPr>
          </a:p>
          <a:p>
            <a:pPr algn="just" eaLnBrk="1" hangingPunct="1">
              <a:lnSpc>
                <a:spcPts val="2500"/>
              </a:lnSpc>
              <a:buClr>
                <a:schemeClr val="tx1"/>
              </a:buClr>
              <a:buFont typeface="Wingdings" pitchFamily="2" charset="2"/>
              <a:buChar char="§"/>
            </a:pPr>
            <a:endParaRPr lang="en-US" sz="2800" dirty="0" smtClean="0">
              <a:latin typeface="ZapfHumnst BT" pitchFamily="34" charset="0"/>
            </a:endParaRPr>
          </a:p>
        </p:txBody>
      </p:sp>
      <p:sp>
        <p:nvSpPr>
          <p:cNvPr id="3" name="Slide Number Placeholder 2"/>
          <p:cNvSpPr>
            <a:spLocks noGrp="1"/>
          </p:cNvSpPr>
          <p:nvPr>
            <p:ph type="sldNum" sz="quarter" idx="12"/>
          </p:nvPr>
        </p:nvSpPr>
        <p:spPr/>
        <p:txBody>
          <a:bodyPr/>
          <a:lstStyle/>
          <a:p>
            <a:pPr>
              <a:defRPr/>
            </a:pPr>
            <a:fld id="{6E2A290E-E447-462A-90CA-AEA2BE7F4771}"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idx="1"/>
          </p:nvPr>
        </p:nvSpPr>
        <p:spPr>
          <a:xfrm>
            <a:off x="533400" y="838200"/>
            <a:ext cx="8001000" cy="5562600"/>
          </a:xfrm>
        </p:spPr>
        <p:txBody>
          <a:bodyPr>
            <a:normAutofit/>
          </a:bodyPr>
          <a:lstStyle/>
          <a:p>
            <a:pPr marL="1409700" lvl="4" indent="-514350" algn="just" eaLnBrk="1" fontAlgn="auto" hangingPunct="1">
              <a:lnSpc>
                <a:spcPts val="1500"/>
              </a:lnSpc>
              <a:spcBef>
                <a:spcPts val="0"/>
              </a:spcBef>
              <a:spcAft>
                <a:spcPts val="0"/>
              </a:spcAft>
              <a:buClr>
                <a:schemeClr val="tx1"/>
              </a:buClr>
              <a:buFont typeface="Wingdings" pitchFamily="2" charset="2"/>
              <a:buChar char="§"/>
              <a:defRPr/>
            </a:pPr>
            <a:endParaRPr lang="en-US" sz="2400" dirty="0" smtClean="0">
              <a:latin typeface="ZapfHumnst BT" pitchFamily="34" charset="0"/>
            </a:endParaRPr>
          </a:p>
          <a:p>
            <a:pPr marL="1598613" lvl="4" indent="-393700" algn="just" eaLnBrk="1" fontAlgn="auto" hangingPunct="1">
              <a:lnSpc>
                <a:spcPts val="2800"/>
              </a:lnSpc>
              <a:spcBef>
                <a:spcPts val="0"/>
              </a:spcBef>
              <a:spcAft>
                <a:spcPts val="0"/>
              </a:spcAft>
              <a:buClr>
                <a:schemeClr val="tx1"/>
              </a:buClr>
              <a:buFont typeface="Wingdings" pitchFamily="2" charset="2"/>
              <a:buChar char="§"/>
              <a:defRPr/>
            </a:pPr>
            <a:r>
              <a:rPr lang="en-US" sz="2400" dirty="0" smtClean="0">
                <a:latin typeface="Garamond" pitchFamily="18" charset="0"/>
              </a:rPr>
              <a:t>annual training requirement refers to calendar year from January 1 – December 31 of each year beginning  2013</a:t>
            </a:r>
          </a:p>
          <a:p>
            <a:pPr marL="1598613" lvl="4" indent="-393700" algn="just" eaLnBrk="1" fontAlgn="auto" hangingPunct="1">
              <a:lnSpc>
                <a:spcPts val="2800"/>
              </a:lnSpc>
              <a:spcBef>
                <a:spcPts val="0"/>
              </a:spcBef>
              <a:spcAft>
                <a:spcPts val="0"/>
              </a:spcAft>
              <a:buClr>
                <a:schemeClr val="tx1"/>
              </a:buClr>
              <a:buFont typeface="Wingdings" pitchFamily="2" charset="2"/>
              <a:buChar char="§"/>
              <a:defRPr/>
            </a:pPr>
            <a:endParaRPr lang="en-US" sz="2400" dirty="0">
              <a:latin typeface="Garamond" pitchFamily="18" charset="0"/>
            </a:endParaRPr>
          </a:p>
          <a:p>
            <a:pPr marL="1598613" lvl="4" indent="-393700" algn="just">
              <a:lnSpc>
                <a:spcPts val="2800"/>
              </a:lnSpc>
              <a:spcBef>
                <a:spcPts val="0"/>
              </a:spcBef>
              <a:buClr>
                <a:schemeClr val="tx1"/>
              </a:buClr>
              <a:buFont typeface="Wingdings" pitchFamily="2" charset="2"/>
              <a:buChar char="§"/>
              <a:defRPr/>
            </a:pPr>
            <a:r>
              <a:rPr lang="en-US" sz="2400" dirty="0">
                <a:latin typeface="Garamond" pitchFamily="18" charset="0"/>
              </a:rPr>
              <a:t>The training does not have to be recently created but must contain updated information.</a:t>
            </a:r>
          </a:p>
          <a:p>
            <a:pPr marL="1598613" lvl="4" indent="-393700" algn="just" eaLnBrk="1" fontAlgn="auto" hangingPunct="1">
              <a:lnSpc>
                <a:spcPts val="2800"/>
              </a:lnSpc>
              <a:spcBef>
                <a:spcPts val="0"/>
              </a:spcBef>
              <a:spcAft>
                <a:spcPts val="0"/>
              </a:spcAft>
              <a:buClr>
                <a:schemeClr val="tx1"/>
              </a:buClr>
              <a:buFont typeface="Wingdings" pitchFamily="2" charset="2"/>
              <a:buChar char="§"/>
              <a:defRPr/>
            </a:pPr>
            <a:endParaRPr lang="en-US" sz="2400" dirty="0" smtClean="0">
              <a:latin typeface="Garamond" pitchFamily="18" charset="0"/>
            </a:endParaRPr>
          </a:p>
          <a:p>
            <a:pPr marL="1598613" lvl="4" indent="-393700" algn="just" eaLnBrk="1" fontAlgn="auto" hangingPunct="1">
              <a:lnSpc>
                <a:spcPts val="2800"/>
              </a:lnSpc>
              <a:spcBef>
                <a:spcPts val="0"/>
              </a:spcBef>
              <a:spcAft>
                <a:spcPts val="0"/>
              </a:spcAft>
              <a:buClr>
                <a:schemeClr val="tx1"/>
              </a:buClr>
              <a:buFont typeface="Wingdings" pitchFamily="2" charset="2"/>
              <a:buChar char="§"/>
              <a:defRPr/>
            </a:pPr>
            <a:endParaRPr lang="en-US" sz="2400" dirty="0">
              <a:latin typeface="Garamond" pitchFamily="18" charset="0"/>
            </a:endParaRPr>
          </a:p>
          <a:p>
            <a:pPr marL="1598613" lvl="4" indent="-393700" algn="just" eaLnBrk="1" fontAlgn="auto" hangingPunct="1">
              <a:lnSpc>
                <a:spcPts val="2800"/>
              </a:lnSpc>
              <a:spcBef>
                <a:spcPts val="0"/>
              </a:spcBef>
              <a:spcAft>
                <a:spcPts val="0"/>
              </a:spcAft>
              <a:buClr>
                <a:schemeClr val="tx1"/>
              </a:buClr>
              <a:buFont typeface="Wingdings" pitchFamily="2" charset="2"/>
              <a:buChar char="§"/>
              <a:defRPr/>
            </a:pPr>
            <a:endParaRPr lang="en-US" sz="2400" dirty="0" smtClean="0">
              <a:latin typeface="Garamond" pitchFamily="18" charset="0"/>
            </a:endParaRPr>
          </a:p>
          <a:p>
            <a:pPr marL="1409700" lvl="4" indent="-514350" eaLnBrk="1" fontAlgn="auto" hangingPunct="1">
              <a:lnSpc>
                <a:spcPts val="2800"/>
              </a:lnSpc>
              <a:spcBef>
                <a:spcPts val="0"/>
              </a:spcBef>
              <a:spcAft>
                <a:spcPts val="0"/>
              </a:spcAft>
              <a:buClr>
                <a:schemeClr val="tx1"/>
              </a:buClr>
              <a:buFont typeface="Wingdings" pitchFamily="2" charset="2"/>
              <a:buChar char="§"/>
              <a:defRPr/>
            </a:pPr>
            <a:endParaRPr lang="en-US" sz="2800" dirty="0" smtClean="0">
              <a:latin typeface="ZapfHumnst BT" pitchFamily="34" charset="0"/>
            </a:endParaRPr>
          </a:p>
        </p:txBody>
      </p:sp>
      <p:sp>
        <p:nvSpPr>
          <p:cNvPr id="3" name="Slide Number Placeholder 2"/>
          <p:cNvSpPr>
            <a:spLocks noGrp="1"/>
          </p:cNvSpPr>
          <p:nvPr>
            <p:ph type="sldNum" sz="quarter" idx="12"/>
          </p:nvPr>
        </p:nvSpPr>
        <p:spPr/>
        <p:txBody>
          <a:bodyPr/>
          <a:lstStyle/>
          <a:p>
            <a:pPr>
              <a:defRPr/>
            </a:pPr>
            <a:fld id="{6E2A290E-E447-462A-90CA-AEA2BE7F4771}"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228600"/>
            <a:ext cx="8458200" cy="1143000"/>
          </a:xfrm>
        </p:spPr>
        <p:txBody>
          <a:bodyPr>
            <a:noAutofit/>
          </a:bodyPr>
          <a:lstStyle/>
          <a:p>
            <a:pPr marL="54864" algn="l" eaLnBrk="1" fontAlgn="auto" hangingPunct="1">
              <a:spcAft>
                <a:spcPts val="0"/>
              </a:spcAft>
              <a:defRPr/>
            </a:pPr>
            <a:r>
              <a:rPr lang="en-US" sz="3600" b="1" u="sng" dirty="0" smtClean="0">
                <a:solidFill>
                  <a:schemeClr val="tx2">
                    <a:tint val="100000"/>
                    <a:shade val="90000"/>
                    <a:satMod val="250000"/>
                    <a:alpha val="100000"/>
                  </a:schemeClr>
                </a:solidFill>
                <a:latin typeface="Garamond" pitchFamily="18" charset="0"/>
              </a:rPr>
              <a:t>Article II, Section 8, Florida Constitution</a:t>
            </a:r>
            <a:r>
              <a:rPr lang="en-US" sz="3400" b="1" dirty="0" smtClean="0">
                <a:solidFill>
                  <a:schemeClr val="tx2">
                    <a:tint val="100000"/>
                    <a:shade val="90000"/>
                    <a:satMod val="250000"/>
                    <a:alpha val="100000"/>
                  </a:schemeClr>
                </a:solidFill>
                <a:latin typeface="Garamond" pitchFamily="18" charset="0"/>
              </a:rPr>
              <a:t/>
            </a:r>
            <a:br>
              <a:rPr lang="en-US" sz="3400" b="1" dirty="0" smtClean="0">
                <a:solidFill>
                  <a:schemeClr val="tx2">
                    <a:tint val="100000"/>
                    <a:shade val="90000"/>
                    <a:satMod val="250000"/>
                    <a:alpha val="100000"/>
                  </a:schemeClr>
                </a:solidFill>
                <a:latin typeface="Garamond" pitchFamily="18" charset="0"/>
              </a:rPr>
            </a:br>
            <a:r>
              <a:rPr lang="en-US" sz="2800" b="1" dirty="0" smtClean="0">
                <a:solidFill>
                  <a:schemeClr val="tx2">
                    <a:tint val="100000"/>
                    <a:shade val="90000"/>
                    <a:satMod val="250000"/>
                    <a:alpha val="100000"/>
                  </a:schemeClr>
                </a:solidFill>
                <a:latin typeface="Garamond" pitchFamily="18" charset="0"/>
              </a:rPr>
              <a:t>Ethics in Government</a:t>
            </a:r>
          </a:p>
        </p:txBody>
      </p:sp>
      <p:sp>
        <p:nvSpPr>
          <p:cNvPr id="12291" name="Rectangle 3"/>
          <p:cNvSpPr>
            <a:spLocks noGrp="1" noChangeArrowheads="1"/>
          </p:cNvSpPr>
          <p:nvPr>
            <p:ph idx="1"/>
          </p:nvPr>
        </p:nvSpPr>
        <p:spPr>
          <a:xfrm>
            <a:off x="533401" y="1676400"/>
            <a:ext cx="8077200" cy="4648200"/>
          </a:xfrm>
        </p:spPr>
        <p:txBody>
          <a:bodyPr>
            <a:normAutofit/>
          </a:bodyPr>
          <a:lstStyle/>
          <a:p>
            <a:pPr marL="0" indent="0" algn="just" eaLnBrk="1" hangingPunct="1">
              <a:lnSpc>
                <a:spcPts val="2800"/>
              </a:lnSpc>
              <a:buClr>
                <a:schemeClr val="tx1"/>
              </a:buClr>
              <a:buNone/>
            </a:pPr>
            <a:r>
              <a:rPr lang="en-US" sz="2400" dirty="0" smtClean="0">
                <a:latin typeface="Garamond" pitchFamily="18" charset="0"/>
              </a:rPr>
              <a:t>“A public office is a public trust.  The people shall have the right to secure and sustain that trust against abuse.”  To assure that right:</a:t>
            </a:r>
          </a:p>
          <a:p>
            <a:pPr marL="0" indent="0" algn="just" eaLnBrk="1" hangingPunct="1">
              <a:lnSpc>
                <a:spcPts val="1500"/>
              </a:lnSpc>
              <a:buClr>
                <a:schemeClr val="tx1"/>
              </a:buClr>
              <a:buNone/>
            </a:pPr>
            <a:endParaRPr lang="en-US" sz="2400" dirty="0" smtClean="0">
              <a:latin typeface="Garamond" pitchFamily="18" charset="0"/>
            </a:endParaRPr>
          </a:p>
          <a:p>
            <a:pPr marL="1204913" indent="-638175" algn="just">
              <a:buNone/>
            </a:pPr>
            <a:r>
              <a:rPr lang="en-US" sz="2400" dirty="0" smtClean="0">
                <a:latin typeface="Garamond" pitchFamily="18" charset="0"/>
              </a:rPr>
              <a:t>(a)  All elected constitutional officers and candidates for such offices and, as may be determined by law, other public officers, candidates, and employees shall file full and public disclosure of their financial interests. </a:t>
            </a:r>
          </a:p>
          <a:p>
            <a:pPr marL="973138" indent="-406400" algn="just">
              <a:lnSpc>
                <a:spcPts val="1500"/>
              </a:lnSpc>
              <a:buNone/>
            </a:pPr>
            <a:endParaRPr lang="en-US" sz="2400" dirty="0" smtClean="0">
              <a:latin typeface="Garamond" pitchFamily="18" charset="0"/>
            </a:endParaRPr>
          </a:p>
          <a:p>
            <a:pPr marL="1147763" indent="-581025" algn="just">
              <a:buNone/>
            </a:pPr>
            <a:r>
              <a:rPr lang="en-US" sz="2400" dirty="0" smtClean="0">
                <a:latin typeface="Garamond" pitchFamily="18" charset="0"/>
              </a:rPr>
              <a:t>(b)  All elected public officers and candidates for such offices shall file full and public disclosure of their campaign finances. </a:t>
            </a:r>
            <a:r>
              <a:rPr lang="en-US" sz="2400" dirty="0" smtClean="0">
                <a:latin typeface="ZapfHumnst BT" pitchFamily="34" charset="0"/>
              </a:rPr>
              <a:t>		</a:t>
            </a:r>
            <a:r>
              <a:rPr lang="en-US" sz="2400" b="1" dirty="0" smtClean="0">
                <a:latin typeface="ZapfHumnst BT" pitchFamily="34" charset="0"/>
              </a:rPr>
              <a:t>	</a:t>
            </a:r>
          </a:p>
        </p:txBody>
      </p:sp>
      <p:sp>
        <p:nvSpPr>
          <p:cNvPr id="4" name="Slide Number Placeholder 3"/>
          <p:cNvSpPr>
            <a:spLocks noGrp="1"/>
          </p:cNvSpPr>
          <p:nvPr>
            <p:ph type="sldNum" sz="quarter" idx="12"/>
          </p:nvPr>
        </p:nvSpPr>
        <p:spPr/>
        <p:txBody>
          <a:bodyPr/>
          <a:lstStyle/>
          <a:p>
            <a:pPr>
              <a:defRPr/>
            </a:pPr>
            <a:fld id="{6E2A290E-E447-462A-90CA-AEA2BE7F4771}"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533401" y="838200"/>
            <a:ext cx="8077200" cy="5562600"/>
          </a:xfrm>
        </p:spPr>
        <p:txBody>
          <a:bodyPr>
            <a:normAutofit/>
          </a:bodyPr>
          <a:lstStyle/>
          <a:p>
            <a:pPr marL="1204913" indent="-581025" algn="just">
              <a:lnSpc>
                <a:spcPts val="2700"/>
              </a:lnSpc>
              <a:spcBef>
                <a:spcPts val="0"/>
              </a:spcBef>
              <a:buNone/>
            </a:pPr>
            <a:r>
              <a:rPr lang="en-US" sz="2400" dirty="0" smtClean="0">
                <a:latin typeface="Garamond" pitchFamily="18" charset="0"/>
              </a:rPr>
              <a:t>(c)  Any public officer or employee who breaches the public trust for private gain and any person or entity inducing such breach shall be liable to the state for all financial benefits obtained by such actions. The manner of recovery and additional damages may be provided by law. </a:t>
            </a:r>
          </a:p>
          <a:p>
            <a:pPr algn="just">
              <a:lnSpc>
                <a:spcPts val="2700"/>
              </a:lnSpc>
              <a:spcBef>
                <a:spcPts val="0"/>
              </a:spcBef>
              <a:buNone/>
            </a:pPr>
            <a:endParaRPr lang="en-US" sz="2400" dirty="0" smtClean="0">
              <a:latin typeface="Garamond" pitchFamily="18" charset="0"/>
            </a:endParaRPr>
          </a:p>
          <a:p>
            <a:pPr marL="1204913" indent="-581025" algn="just">
              <a:lnSpc>
                <a:spcPts val="2700"/>
              </a:lnSpc>
              <a:spcBef>
                <a:spcPts val="0"/>
              </a:spcBef>
              <a:buNone/>
            </a:pPr>
            <a:r>
              <a:rPr lang="en-US" sz="2400" dirty="0" smtClean="0">
                <a:latin typeface="Garamond" pitchFamily="18" charset="0"/>
              </a:rPr>
              <a:t>(d)  	Any public officer or employee who is convicted of a felony involving a breach of public trust shall be subject to forfeiture of rights and privileges under a public retirement system or pension plan in such manner as may be provided by law. </a:t>
            </a:r>
            <a:endParaRPr lang="en-US" b="1" dirty="0" smtClean="0">
              <a:latin typeface="ZapfHumnst BT" pitchFamily="34" charset="0"/>
            </a:endParaRPr>
          </a:p>
        </p:txBody>
      </p:sp>
      <p:sp>
        <p:nvSpPr>
          <p:cNvPr id="3" name="Slide Number Placeholder 2"/>
          <p:cNvSpPr>
            <a:spLocks noGrp="1"/>
          </p:cNvSpPr>
          <p:nvPr>
            <p:ph type="sldNum" sz="quarter" idx="12"/>
          </p:nvPr>
        </p:nvSpPr>
        <p:spPr/>
        <p:txBody>
          <a:bodyPr/>
          <a:lstStyle/>
          <a:p>
            <a:pPr>
              <a:defRPr/>
            </a:pPr>
            <a:fld id="{6E2A290E-E447-462A-90CA-AEA2BE7F4771}"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533401" y="914400"/>
            <a:ext cx="8077200" cy="5486400"/>
          </a:xfrm>
        </p:spPr>
        <p:txBody>
          <a:bodyPr/>
          <a:lstStyle/>
          <a:p>
            <a:pPr marL="920750" indent="-6350" algn="just" eaLnBrk="1" hangingPunct="1">
              <a:lnSpc>
                <a:spcPts val="2800"/>
              </a:lnSpc>
              <a:buClr>
                <a:schemeClr val="tx1"/>
              </a:buClr>
              <a:buNone/>
            </a:pPr>
            <a:endParaRPr lang="en-US" sz="2600" b="1" dirty="0" smtClean="0">
              <a:latin typeface="ZapfHumnst BT" pitchFamily="34" charset="0"/>
            </a:endParaRPr>
          </a:p>
          <a:p>
            <a:pPr marL="1268413" lvl="1" indent="-6350" algn="just" eaLnBrk="1" hangingPunct="1">
              <a:lnSpc>
                <a:spcPts val="2800"/>
              </a:lnSpc>
              <a:buClr>
                <a:schemeClr val="tx1"/>
              </a:buClr>
              <a:buNone/>
            </a:pPr>
            <a:r>
              <a:rPr lang="en-US" b="1" dirty="0" smtClean="0">
                <a:latin typeface="ZapfHumnst BT" pitchFamily="34" charset="0"/>
              </a:rPr>
              <a:t>		</a:t>
            </a:r>
          </a:p>
        </p:txBody>
      </p:sp>
      <p:sp>
        <p:nvSpPr>
          <p:cNvPr id="4" name="Rectangle 3"/>
          <p:cNvSpPr/>
          <p:nvPr/>
        </p:nvSpPr>
        <p:spPr>
          <a:xfrm>
            <a:off x="609600" y="914400"/>
            <a:ext cx="8001000" cy="5651355"/>
          </a:xfrm>
          <a:prstGeom prst="rect">
            <a:avLst/>
          </a:prstGeom>
        </p:spPr>
        <p:txBody>
          <a:bodyPr wrap="square">
            <a:spAutoFit/>
          </a:bodyPr>
          <a:lstStyle/>
          <a:p>
            <a:pPr marL="1030288" indent="-463550" algn="just">
              <a:lnSpc>
                <a:spcPts val="2700"/>
              </a:lnSpc>
            </a:pPr>
            <a:r>
              <a:rPr lang="en-US" sz="2300" dirty="0" smtClean="0">
                <a:latin typeface="ZapfHumnst BT" pitchFamily="34" charset="0"/>
              </a:rPr>
              <a:t>(e)	</a:t>
            </a:r>
            <a:r>
              <a:rPr lang="en-US" sz="2400" dirty="0" smtClean="0">
                <a:latin typeface="Garamond" pitchFamily="18" charset="0"/>
              </a:rPr>
              <a:t>No member of the legislature shall personally represent another person or entity for compensation during term of office before any state agency other than judicial tribunals. Similar restrictions on other public officers and employees may be established by law. </a:t>
            </a:r>
          </a:p>
          <a:p>
            <a:pPr algn="just">
              <a:lnSpc>
                <a:spcPts val="2700"/>
              </a:lnSpc>
            </a:pPr>
            <a:endParaRPr lang="en-US" sz="2400" dirty="0" smtClean="0">
              <a:latin typeface="Garamond" pitchFamily="18" charset="0"/>
            </a:endParaRPr>
          </a:p>
          <a:p>
            <a:pPr marL="1030288" indent="-463550" algn="just">
              <a:lnSpc>
                <a:spcPts val="2700"/>
              </a:lnSpc>
            </a:pPr>
            <a:r>
              <a:rPr lang="en-US" sz="2400" dirty="0" smtClean="0">
                <a:latin typeface="Garamond" pitchFamily="18" charset="0"/>
              </a:rPr>
              <a:t>(f)  There shall be an independent commission to conduct investigations and make public reports on all complaints concerning breach of public trust by public officers or employees not within the jurisdiction of the judicial qualifications commission.</a:t>
            </a:r>
          </a:p>
          <a:p>
            <a:pPr marL="1030288" indent="-463550" algn="just">
              <a:lnSpc>
                <a:spcPts val="2700"/>
              </a:lnSpc>
            </a:pPr>
            <a:endParaRPr lang="en-US" sz="2400" dirty="0" smtClean="0">
              <a:latin typeface="Garamond" pitchFamily="18" charset="0"/>
            </a:endParaRPr>
          </a:p>
          <a:p>
            <a:pPr marL="1030288" indent="-463550" algn="just">
              <a:lnSpc>
                <a:spcPts val="2700"/>
              </a:lnSpc>
            </a:pPr>
            <a:r>
              <a:rPr lang="en-US" sz="2400" dirty="0" smtClean="0">
                <a:latin typeface="Garamond" pitchFamily="18" charset="0"/>
              </a:rPr>
              <a:t>(g) 	A code of ethics for all state employees and </a:t>
            </a:r>
            <a:r>
              <a:rPr lang="en-US" sz="2400" dirty="0" err="1" smtClean="0">
                <a:latin typeface="Garamond" pitchFamily="18" charset="0"/>
              </a:rPr>
              <a:t>nonjudicial</a:t>
            </a:r>
            <a:r>
              <a:rPr lang="en-US" sz="2400" dirty="0" smtClean="0">
                <a:latin typeface="Garamond" pitchFamily="18" charset="0"/>
              </a:rPr>
              <a:t> officers prohibiting conflict between public duty and private interests shall be prescribed by law. </a:t>
            </a:r>
          </a:p>
          <a:p>
            <a:pPr marL="1030288" indent="-463550" algn="just">
              <a:lnSpc>
                <a:spcPts val="2880"/>
              </a:lnSpc>
            </a:pPr>
            <a:endParaRPr lang="en-US" sz="2400" dirty="0">
              <a:latin typeface="Garamond" pitchFamily="18" charset="0"/>
            </a:endParaRPr>
          </a:p>
        </p:txBody>
      </p:sp>
      <p:sp>
        <p:nvSpPr>
          <p:cNvPr id="5" name="Slide Number Placeholder 4"/>
          <p:cNvSpPr>
            <a:spLocks noGrp="1"/>
          </p:cNvSpPr>
          <p:nvPr>
            <p:ph type="sldNum" sz="quarter" idx="12"/>
          </p:nvPr>
        </p:nvSpPr>
        <p:spPr/>
        <p:txBody>
          <a:bodyPr/>
          <a:lstStyle/>
          <a:p>
            <a:pPr>
              <a:defRPr/>
            </a:pPr>
            <a:fld id="{6E2A290E-E447-462A-90CA-AEA2BE7F4771}"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24E306EF32134CB01C6762438F3872" ma:contentTypeVersion="0" ma:contentTypeDescription="Create a new document." ma:contentTypeScope="" ma:versionID="40c4d211f139df724b04a3fa181ea04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CBB5349B-CCBA-4332-93B4-A0F49113EBC6}"/>
</file>

<file path=customXml/itemProps2.xml><?xml version="1.0" encoding="utf-8"?>
<ds:datastoreItem xmlns:ds="http://schemas.openxmlformats.org/officeDocument/2006/customXml" ds:itemID="{6D1B94E1-872F-4C0E-BD20-BFF3BD1D105D}"/>
</file>

<file path=customXml/itemProps3.xml><?xml version="1.0" encoding="utf-8"?>
<ds:datastoreItem xmlns:ds="http://schemas.openxmlformats.org/officeDocument/2006/customXml" ds:itemID="{89D2BCDD-75D4-4364-8976-CDF42733D804}"/>
</file>

<file path=docProps/app.xml><?xml version="1.0" encoding="utf-8"?>
<Properties xmlns="http://schemas.openxmlformats.org/officeDocument/2006/extended-properties" xmlns:vt="http://schemas.openxmlformats.org/officeDocument/2006/docPropsVTypes">
  <Template/>
  <TotalTime>1409</TotalTime>
  <Words>3545</Words>
  <Application>Microsoft Office PowerPoint</Application>
  <PresentationFormat>On-screen Show (4:3)</PresentationFormat>
  <Paragraphs>379</Paragraphs>
  <Slides>48</Slides>
  <Notes>1</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School Board Ethics Training</vt:lpstr>
      <vt:lpstr>Ethics Training Requirement</vt:lpstr>
      <vt:lpstr>Slide 3</vt:lpstr>
      <vt:lpstr>Slide 4</vt:lpstr>
      <vt:lpstr>Slide 5</vt:lpstr>
      <vt:lpstr>Slide 6</vt:lpstr>
      <vt:lpstr>Article II, Section 8, Florida Constitution Ethics in Government</vt:lpstr>
      <vt:lpstr>Slide 8</vt:lpstr>
      <vt:lpstr>Slide 9</vt:lpstr>
      <vt:lpstr>Slide 10</vt:lpstr>
      <vt:lpstr>Slide 11</vt:lpstr>
      <vt:lpstr>Slide 12</vt:lpstr>
      <vt:lpstr>Part III, Chapter 112, Florida Statutes Persons Governed by the Ethic Laws</vt:lpstr>
      <vt:lpstr>Types of Ethics Laws/Standards</vt:lpstr>
      <vt:lpstr>Anti-nepotism</vt:lpstr>
      <vt:lpstr>Doing Business With One’s Public Agency Prohibition</vt:lpstr>
      <vt:lpstr>Conflicting Employment and Contractual Relationships</vt:lpstr>
      <vt:lpstr>Employees Holding Office</vt:lpstr>
      <vt:lpstr>Misuse of Public Position</vt:lpstr>
      <vt:lpstr>Use of Inside Information</vt:lpstr>
      <vt:lpstr>Solicitation/Acceptance of Certain Gifts</vt:lpstr>
      <vt:lpstr>Unauthorized Compensation/Gifts</vt:lpstr>
      <vt:lpstr>Gift Prohibitions and Disclosures for R.I.P.E.s</vt:lpstr>
      <vt:lpstr>Reporting Requirement</vt:lpstr>
      <vt:lpstr>Honoraria and Honorarium Event-Related Expenses </vt:lpstr>
      <vt:lpstr>Revolving Door/Post Office Holding Restrictions</vt:lpstr>
      <vt:lpstr>Voting Conflicts Law</vt:lpstr>
      <vt:lpstr>Financial Disclosure (CE Form 6)</vt:lpstr>
      <vt:lpstr>Financial Disclosure  (CE Form 1)</vt:lpstr>
      <vt:lpstr>Disclosure of Specified Business Interests</vt:lpstr>
      <vt:lpstr>Client Disclosure (Quarterly)</vt:lpstr>
      <vt:lpstr>More Stringent Ethics Standards</vt:lpstr>
      <vt:lpstr>Florida Commission on Ethics</vt:lpstr>
      <vt:lpstr>Public Records Chapter 119, Florida Statutes</vt:lpstr>
      <vt:lpstr>Slide 35</vt:lpstr>
      <vt:lpstr>Public Records Chapter 119, Florida Statutes</vt:lpstr>
      <vt:lpstr>Slide 37</vt:lpstr>
      <vt:lpstr>Slide 38</vt:lpstr>
      <vt:lpstr>Slide 39</vt:lpstr>
      <vt:lpstr>Slide 40</vt:lpstr>
      <vt:lpstr>Public Meeting, Sunshine Law Chapter 286, Florida Statutes</vt:lpstr>
      <vt:lpstr>Slide 42</vt:lpstr>
      <vt:lpstr>Slide 43</vt:lpstr>
      <vt:lpstr>Slide 44</vt:lpstr>
      <vt:lpstr>Slide 45</vt:lpstr>
      <vt:lpstr>Slide 46</vt:lpstr>
      <vt:lpstr>Slide 47</vt:lpstr>
      <vt:lpstr>Slide 48</vt:lpstr>
    </vt:vector>
  </TitlesOfParts>
  <Company>State of Florida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Florida’s Code of Ethics and its Commission on Ethics</dc:title>
  <dc:creator>anderson.chris</dc:creator>
  <cp:lastModifiedBy>Luis M. Garcia</cp:lastModifiedBy>
  <cp:revision>147</cp:revision>
  <cp:lastPrinted>1601-01-01T00:00:00Z</cp:lastPrinted>
  <dcterms:created xsi:type="dcterms:W3CDTF">2007-09-11T19:24:59Z</dcterms:created>
  <dcterms:modified xsi:type="dcterms:W3CDTF">2013-12-17T14:41:21Z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y fmtid="{D5CDD505-2E9C-101B-9397-08002B2CF9AE}" pid="3" name="ContentTypeId">
    <vt:lpwstr>0x0101004924E306EF32134CB01C6762438F3872</vt:lpwstr>
  </property>
</Properties>
</file>